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haansoftxls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70"/>
  </p:notesMasterIdLst>
  <p:handoutMasterIdLst>
    <p:handoutMasterId r:id="rId171"/>
  </p:handoutMasterIdLst>
  <p:sldIdLst>
    <p:sldId id="663" r:id="rId2"/>
    <p:sldId id="770" r:id="rId3"/>
    <p:sldId id="773" r:id="rId4"/>
    <p:sldId id="774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86" r:id="rId17"/>
    <p:sldId id="787" r:id="rId18"/>
    <p:sldId id="788" r:id="rId19"/>
    <p:sldId id="799" r:id="rId20"/>
    <p:sldId id="795" r:id="rId21"/>
    <p:sldId id="796" r:id="rId22"/>
    <p:sldId id="797" r:id="rId23"/>
    <p:sldId id="800" r:id="rId24"/>
    <p:sldId id="801" r:id="rId25"/>
    <p:sldId id="802" r:id="rId26"/>
    <p:sldId id="803" r:id="rId27"/>
    <p:sldId id="804" r:id="rId28"/>
    <p:sldId id="805" r:id="rId29"/>
    <p:sldId id="806" r:id="rId30"/>
    <p:sldId id="807" r:id="rId31"/>
    <p:sldId id="808" r:id="rId32"/>
    <p:sldId id="809" r:id="rId33"/>
    <p:sldId id="810" r:id="rId34"/>
    <p:sldId id="811" r:id="rId35"/>
    <p:sldId id="812" r:id="rId36"/>
    <p:sldId id="813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2" r:id="rId46"/>
    <p:sldId id="823" r:id="rId47"/>
    <p:sldId id="824" r:id="rId48"/>
    <p:sldId id="825" r:id="rId49"/>
    <p:sldId id="826" r:id="rId50"/>
    <p:sldId id="827" r:id="rId51"/>
    <p:sldId id="828" r:id="rId52"/>
    <p:sldId id="829" r:id="rId53"/>
    <p:sldId id="830" r:id="rId54"/>
    <p:sldId id="831" r:id="rId55"/>
    <p:sldId id="832" r:id="rId56"/>
    <p:sldId id="833" r:id="rId57"/>
    <p:sldId id="834" r:id="rId58"/>
    <p:sldId id="835" r:id="rId59"/>
    <p:sldId id="836" r:id="rId60"/>
    <p:sldId id="837" r:id="rId61"/>
    <p:sldId id="838" r:id="rId62"/>
    <p:sldId id="839" r:id="rId63"/>
    <p:sldId id="840" r:id="rId64"/>
    <p:sldId id="841" r:id="rId65"/>
    <p:sldId id="842" r:id="rId66"/>
    <p:sldId id="843" r:id="rId67"/>
    <p:sldId id="844" r:id="rId68"/>
    <p:sldId id="845" r:id="rId69"/>
    <p:sldId id="846" r:id="rId70"/>
    <p:sldId id="847" r:id="rId71"/>
    <p:sldId id="848" r:id="rId72"/>
    <p:sldId id="849" r:id="rId73"/>
    <p:sldId id="850" r:id="rId74"/>
    <p:sldId id="851" r:id="rId75"/>
    <p:sldId id="946" r:id="rId76"/>
    <p:sldId id="853" r:id="rId77"/>
    <p:sldId id="854" r:id="rId78"/>
    <p:sldId id="855" r:id="rId79"/>
    <p:sldId id="856" r:id="rId80"/>
    <p:sldId id="857" r:id="rId81"/>
    <p:sldId id="858" r:id="rId82"/>
    <p:sldId id="859" r:id="rId83"/>
    <p:sldId id="860" r:id="rId84"/>
    <p:sldId id="861" r:id="rId85"/>
    <p:sldId id="862" r:id="rId86"/>
    <p:sldId id="863" r:id="rId87"/>
    <p:sldId id="864" r:id="rId88"/>
    <p:sldId id="865" r:id="rId89"/>
    <p:sldId id="866" r:id="rId90"/>
    <p:sldId id="867" r:id="rId91"/>
    <p:sldId id="868" r:id="rId92"/>
    <p:sldId id="869" r:id="rId93"/>
    <p:sldId id="870" r:id="rId94"/>
    <p:sldId id="871" r:id="rId95"/>
    <p:sldId id="872" r:id="rId96"/>
    <p:sldId id="873" r:id="rId97"/>
    <p:sldId id="874" r:id="rId98"/>
    <p:sldId id="875" r:id="rId99"/>
    <p:sldId id="876" r:id="rId100"/>
    <p:sldId id="877" r:id="rId101"/>
    <p:sldId id="878" r:id="rId102"/>
    <p:sldId id="879" r:id="rId103"/>
    <p:sldId id="880" r:id="rId104"/>
    <p:sldId id="881" r:id="rId105"/>
    <p:sldId id="882" r:id="rId106"/>
    <p:sldId id="883" r:id="rId107"/>
    <p:sldId id="884" r:id="rId108"/>
    <p:sldId id="885" r:id="rId109"/>
    <p:sldId id="886" r:id="rId110"/>
    <p:sldId id="887" r:id="rId111"/>
    <p:sldId id="888" r:id="rId112"/>
    <p:sldId id="889" r:id="rId113"/>
    <p:sldId id="890" r:id="rId114"/>
    <p:sldId id="891" r:id="rId115"/>
    <p:sldId id="892" r:id="rId116"/>
    <p:sldId id="893" r:id="rId117"/>
    <p:sldId id="894" r:id="rId118"/>
    <p:sldId id="895" r:id="rId119"/>
    <p:sldId id="896" r:id="rId120"/>
    <p:sldId id="897" r:id="rId121"/>
    <p:sldId id="898" r:id="rId122"/>
    <p:sldId id="899" r:id="rId123"/>
    <p:sldId id="900" r:id="rId124"/>
    <p:sldId id="901" r:id="rId125"/>
    <p:sldId id="902" r:id="rId126"/>
    <p:sldId id="903" r:id="rId127"/>
    <p:sldId id="904" r:id="rId128"/>
    <p:sldId id="905" r:id="rId129"/>
    <p:sldId id="906" r:id="rId130"/>
    <p:sldId id="907" r:id="rId131"/>
    <p:sldId id="908" r:id="rId132"/>
    <p:sldId id="909" r:id="rId133"/>
    <p:sldId id="910" r:id="rId134"/>
    <p:sldId id="911" r:id="rId135"/>
    <p:sldId id="912" r:id="rId136"/>
    <p:sldId id="913" r:id="rId137"/>
    <p:sldId id="914" r:id="rId138"/>
    <p:sldId id="915" r:id="rId139"/>
    <p:sldId id="916" r:id="rId140"/>
    <p:sldId id="917" r:id="rId141"/>
    <p:sldId id="918" r:id="rId142"/>
    <p:sldId id="919" r:id="rId143"/>
    <p:sldId id="920" r:id="rId144"/>
    <p:sldId id="921" r:id="rId145"/>
    <p:sldId id="922" r:id="rId146"/>
    <p:sldId id="923" r:id="rId147"/>
    <p:sldId id="924" r:id="rId148"/>
    <p:sldId id="925" r:id="rId149"/>
    <p:sldId id="926" r:id="rId150"/>
    <p:sldId id="927" r:id="rId151"/>
    <p:sldId id="928" r:id="rId152"/>
    <p:sldId id="929" r:id="rId153"/>
    <p:sldId id="930" r:id="rId154"/>
    <p:sldId id="931" r:id="rId155"/>
    <p:sldId id="932" r:id="rId156"/>
    <p:sldId id="933" r:id="rId157"/>
    <p:sldId id="934" r:id="rId158"/>
    <p:sldId id="935" r:id="rId159"/>
    <p:sldId id="936" r:id="rId160"/>
    <p:sldId id="937" r:id="rId161"/>
    <p:sldId id="938" r:id="rId162"/>
    <p:sldId id="939" r:id="rId163"/>
    <p:sldId id="940" r:id="rId164"/>
    <p:sldId id="941" r:id="rId165"/>
    <p:sldId id="942" r:id="rId166"/>
    <p:sldId id="943" r:id="rId167"/>
    <p:sldId id="944" r:id="rId168"/>
    <p:sldId id="945" r:id="rId169"/>
  </p:sldIdLst>
  <p:sldSz cx="9144000" cy="6858000" type="screen4x3"/>
  <p:notesSz cx="9926638" cy="67976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5613" indent="1588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2813" indent="1588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0013" indent="1588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7213" indent="1588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CCD5EA"/>
    <a:srgbClr val="CCFFFF"/>
    <a:srgbClr val="003399"/>
    <a:srgbClr val="5712D2"/>
    <a:srgbClr val="008000"/>
    <a:srgbClr val="FFFF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8618" autoAdjust="0"/>
  </p:normalViewPr>
  <p:slideViewPr>
    <p:cSldViewPr>
      <p:cViewPr>
        <p:scale>
          <a:sx n="100" d="100"/>
          <a:sy n="100" d="100"/>
        </p:scale>
        <p:origin x="-2022" y="-522"/>
      </p:cViewPr>
      <p:guideLst>
        <p:guide orient="horz" pos="4110"/>
        <p:guide orient="horz" pos="391"/>
        <p:guide orient="horz" pos="799"/>
        <p:guide orient="horz" pos="28"/>
        <p:guide pos="204"/>
        <p:guide pos="5420"/>
        <p:guide pos="2699"/>
        <p:guide pos="1837"/>
      </p:guideLst>
    </p:cSldViewPr>
  </p:slideViewPr>
  <p:outlineViewPr>
    <p:cViewPr>
      <p:scale>
        <a:sx n="33" d="100"/>
        <a:sy n="33" d="100"/>
      </p:scale>
      <p:origin x="0" y="38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040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20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20.wmf"/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BA550BF-CC67-4521-9DF2-26DA2A41811D}" type="datetimeFigureOut">
              <a:rPr lang="ko-KR" altLang="en-US"/>
              <a:pPr>
                <a:defRPr/>
              </a:pPr>
              <a:t>2015-11-30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3F6225E-D170-4FDF-8C10-D107368894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28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1A10A2A-67E6-4FE1-A1E0-192C40E69249}" type="datetimeFigureOut">
              <a:rPr lang="ko-KR" altLang="en-US"/>
              <a:pPr>
                <a:defRPr/>
              </a:pPr>
              <a:t>2015-11-30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28975"/>
            <a:ext cx="7942262" cy="3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CBC9CC4-9DDC-4CF5-AEBE-A787711B8F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14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46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625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14F32D3D-8AA6-401B-B537-01E7986A9EA5}" type="datetime1">
              <a:rPr lang="ko-KR" altLang="en-US"/>
              <a:pPr>
                <a:defRPr/>
              </a:pPr>
              <a:t>2015-11-30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0681A-3860-4C3F-95D6-4F96FD53D6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710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56227B35-829F-4A9D-81B5-1CAE5252FFF8}" type="datetime1">
              <a:rPr lang="ko-KR" altLang="en-US"/>
              <a:pPr>
                <a:defRPr/>
              </a:pPr>
              <a:t>2015-11-30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64F5EF90-E793-4144-90DC-5ADD692AB32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90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9059B62-9F94-4F4A-8475-B11F6F6B8FF1}" type="datetimeFigureOut">
              <a:rPr lang="en-US" altLang="ko-KR"/>
              <a:pPr>
                <a:defRPr/>
              </a:pPr>
              <a:t>11/30/2015</a:t>
            </a:fld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87D64-CAA9-4ACF-A4AF-056FF302B9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9231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5" descr="yellow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9525" y="-4763"/>
            <a:ext cx="9163050" cy="686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26"/>
          <p:cNvGrpSpPr>
            <a:grpSpLocks/>
          </p:cNvGrpSpPr>
          <p:nvPr userDrawn="1"/>
        </p:nvGrpSpPr>
        <p:grpSpPr bwMode="auto">
          <a:xfrm>
            <a:off x="-4905375" y="-4464050"/>
            <a:ext cx="14633575" cy="14633575"/>
            <a:chOff x="-3105" y="-2834"/>
            <a:chExt cx="9218" cy="9218"/>
          </a:xfrm>
        </p:grpSpPr>
        <p:sp>
          <p:nvSpPr>
            <p:cNvPr id="6" name="AutoShape 127"/>
            <p:cNvSpPr>
              <a:spLocks noChangeArrowheads="1"/>
            </p:cNvSpPr>
            <p:nvPr/>
          </p:nvSpPr>
          <p:spPr bwMode="auto">
            <a:xfrm>
              <a:off x="678" y="936"/>
              <a:ext cx="1644" cy="1644"/>
            </a:xfrm>
            <a:custGeom>
              <a:avLst/>
              <a:gdLst>
                <a:gd name="G0" fmla="+- 4533 0 0"/>
                <a:gd name="G1" fmla="+- 21600 0 4533"/>
                <a:gd name="G2" fmla="+- 21600 0 453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533" y="10800"/>
                  </a:moveTo>
                  <a:cubicBezTo>
                    <a:pt x="4533" y="14261"/>
                    <a:pt x="7339" y="17067"/>
                    <a:pt x="10800" y="17067"/>
                  </a:cubicBezTo>
                  <a:cubicBezTo>
                    <a:pt x="14261" y="17067"/>
                    <a:pt x="17067" y="14261"/>
                    <a:pt x="17067" y="10800"/>
                  </a:cubicBezTo>
                  <a:cubicBezTo>
                    <a:pt x="17067" y="7339"/>
                    <a:pt x="14261" y="4533"/>
                    <a:pt x="10800" y="4533"/>
                  </a:cubicBezTo>
                  <a:cubicBezTo>
                    <a:pt x="7339" y="4533"/>
                    <a:pt x="4533" y="7339"/>
                    <a:pt x="4533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AutoShape 128"/>
            <p:cNvSpPr>
              <a:spLocks noChangeArrowheads="1"/>
            </p:cNvSpPr>
            <p:nvPr/>
          </p:nvSpPr>
          <p:spPr bwMode="auto">
            <a:xfrm>
              <a:off x="42" y="300"/>
              <a:ext cx="2916" cy="2916"/>
            </a:xfrm>
            <a:custGeom>
              <a:avLst/>
              <a:gdLst>
                <a:gd name="G0" fmla="+- 2533 0 0"/>
                <a:gd name="G1" fmla="+- 21600 0 2533"/>
                <a:gd name="G2" fmla="+- 21600 0 253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33" y="10800"/>
                  </a:moveTo>
                  <a:cubicBezTo>
                    <a:pt x="2533" y="15366"/>
                    <a:pt x="6234" y="19067"/>
                    <a:pt x="10800" y="19067"/>
                  </a:cubicBezTo>
                  <a:cubicBezTo>
                    <a:pt x="15366" y="19067"/>
                    <a:pt x="19067" y="15366"/>
                    <a:pt x="19067" y="10800"/>
                  </a:cubicBezTo>
                  <a:cubicBezTo>
                    <a:pt x="19067" y="6234"/>
                    <a:pt x="15366" y="2533"/>
                    <a:pt x="10800" y="2533"/>
                  </a:cubicBezTo>
                  <a:cubicBezTo>
                    <a:pt x="6234" y="2533"/>
                    <a:pt x="2533" y="6234"/>
                    <a:pt x="2533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" name="AutoShape 129"/>
            <p:cNvSpPr>
              <a:spLocks noChangeArrowheads="1"/>
            </p:cNvSpPr>
            <p:nvPr/>
          </p:nvSpPr>
          <p:spPr bwMode="auto">
            <a:xfrm>
              <a:off x="-594" y="-336"/>
              <a:ext cx="4188" cy="4188"/>
            </a:xfrm>
            <a:custGeom>
              <a:avLst/>
              <a:gdLst>
                <a:gd name="G0" fmla="+- 1790 0 0"/>
                <a:gd name="G1" fmla="+- 21600 0 1790"/>
                <a:gd name="G2" fmla="+- 21600 0 179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90" y="10800"/>
                  </a:moveTo>
                  <a:cubicBezTo>
                    <a:pt x="1790" y="15776"/>
                    <a:pt x="5824" y="19810"/>
                    <a:pt x="10800" y="19810"/>
                  </a:cubicBezTo>
                  <a:cubicBezTo>
                    <a:pt x="15776" y="19810"/>
                    <a:pt x="19810" y="15776"/>
                    <a:pt x="19810" y="10800"/>
                  </a:cubicBezTo>
                  <a:cubicBezTo>
                    <a:pt x="19810" y="5824"/>
                    <a:pt x="15776" y="1790"/>
                    <a:pt x="10800" y="1790"/>
                  </a:cubicBezTo>
                  <a:cubicBezTo>
                    <a:pt x="5824" y="1790"/>
                    <a:pt x="1790" y="5824"/>
                    <a:pt x="1790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AutoShape 130"/>
            <p:cNvSpPr>
              <a:spLocks noChangeArrowheads="1"/>
            </p:cNvSpPr>
            <p:nvPr/>
          </p:nvSpPr>
          <p:spPr bwMode="auto">
            <a:xfrm>
              <a:off x="-1200" y="-942"/>
              <a:ext cx="5400" cy="5400"/>
            </a:xfrm>
            <a:custGeom>
              <a:avLst/>
              <a:gdLst>
                <a:gd name="G0" fmla="+- 1472 0 0"/>
                <a:gd name="G1" fmla="+- 21600 0 1472"/>
                <a:gd name="G2" fmla="+- 21600 0 147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-1986" y="-1739"/>
              <a:ext cx="6972" cy="6972"/>
            </a:xfrm>
            <a:custGeom>
              <a:avLst/>
              <a:gdLst>
                <a:gd name="G0" fmla="+- 1472 0 0"/>
                <a:gd name="G1" fmla="+- 21600 0 1472"/>
                <a:gd name="G2" fmla="+- 21600 0 147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" name="AutoShape 132"/>
            <p:cNvSpPr>
              <a:spLocks noChangeArrowheads="1"/>
            </p:cNvSpPr>
            <p:nvPr/>
          </p:nvSpPr>
          <p:spPr bwMode="auto">
            <a:xfrm>
              <a:off x="-3105" y="-2834"/>
              <a:ext cx="9218" cy="9218"/>
            </a:xfrm>
            <a:custGeom>
              <a:avLst/>
              <a:gdLst>
                <a:gd name="G0" fmla="+- 1472 0 0"/>
                <a:gd name="G1" fmla="+- 21600 0 1472"/>
                <a:gd name="G2" fmla="+- 21600 0 147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2" name="Rectangle 133"/>
          <p:cNvSpPr>
            <a:spLocks noChangeArrowheads="1"/>
          </p:cNvSpPr>
          <p:nvPr userDrawn="1"/>
        </p:nvSpPr>
        <p:spPr bwMode="auto">
          <a:xfrm>
            <a:off x="-9525" y="2509838"/>
            <a:ext cx="9153525" cy="1127125"/>
          </a:xfrm>
          <a:prstGeom prst="rect">
            <a:avLst/>
          </a:prstGeom>
          <a:solidFill>
            <a:srgbClr val="003399">
              <a:alpha val="50000"/>
            </a:srgbClr>
          </a:solidFill>
          <a:ln w="9525" algn="ctr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solidFill>
                <a:srgbClr val="003399"/>
              </a:solidFill>
            </a:endParaRPr>
          </a:p>
        </p:txBody>
      </p:sp>
      <p:sp>
        <p:nvSpPr>
          <p:cNvPr id="13" name="Rectangle 134"/>
          <p:cNvSpPr>
            <a:spLocks noChangeArrowheads="1"/>
          </p:cNvSpPr>
          <p:nvPr userDrawn="1"/>
        </p:nvSpPr>
        <p:spPr bwMode="auto">
          <a:xfrm>
            <a:off x="-9525" y="2314575"/>
            <a:ext cx="9182100" cy="1127125"/>
          </a:xfrm>
          <a:prstGeom prst="rect">
            <a:avLst/>
          </a:prstGeom>
          <a:solidFill>
            <a:srgbClr val="003399">
              <a:alpha val="5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Rectangle 135" descr="밝은 상향 대각선"/>
          <p:cNvSpPr>
            <a:spLocks noChangeArrowheads="1"/>
          </p:cNvSpPr>
          <p:nvPr userDrawn="1"/>
        </p:nvSpPr>
        <p:spPr bwMode="auto">
          <a:xfrm>
            <a:off x="-9525" y="3433763"/>
            <a:ext cx="9144000" cy="576262"/>
          </a:xfrm>
          <a:prstGeom prst="rect">
            <a:avLst/>
          </a:prstGeom>
          <a:pattFill prst="ltUpDiag">
            <a:fgClr>
              <a:srgbClr val="FFFFFF">
                <a:alpha val="50000"/>
              </a:srgbClr>
            </a:fgClr>
            <a:bgClr>
              <a:srgbClr val="993300">
                <a:alpha val="50000"/>
              </a:srgbClr>
            </a:bgClr>
          </a:pattFill>
          <a:ln w="9525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n>
                <a:solidFill>
                  <a:srgbClr val="003399"/>
                </a:solidFill>
              </a:ln>
              <a:solidFill>
                <a:srgbClr val="003399"/>
              </a:solidFill>
            </a:endParaRPr>
          </a:p>
        </p:txBody>
      </p:sp>
      <p:sp>
        <p:nvSpPr>
          <p:cNvPr id="15" name="Rectangle 136" descr="좁은 수평선"/>
          <p:cNvSpPr>
            <a:spLocks noChangeArrowheads="1"/>
          </p:cNvSpPr>
          <p:nvPr userDrawn="1"/>
        </p:nvSpPr>
        <p:spPr bwMode="auto">
          <a:xfrm>
            <a:off x="0" y="1928813"/>
            <a:ext cx="9144000" cy="576262"/>
          </a:xfrm>
          <a:prstGeom prst="rect">
            <a:avLst/>
          </a:prstGeom>
          <a:pattFill prst="narHorz">
            <a:fgClr>
              <a:srgbClr val="FFFFFF">
                <a:alpha val="50000"/>
              </a:srgbClr>
            </a:fgClr>
            <a:bgClr>
              <a:srgbClr val="993300">
                <a:alpha val="50000"/>
              </a:srgbClr>
            </a:bgClr>
          </a:patt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ko-KR" altLang="en-US" sz="200" dirty="0"/>
          </a:p>
        </p:txBody>
      </p:sp>
      <p:grpSp>
        <p:nvGrpSpPr>
          <p:cNvPr id="16" name="Group 137"/>
          <p:cNvGrpSpPr>
            <a:grpSpLocks/>
          </p:cNvGrpSpPr>
          <p:nvPr userDrawn="1"/>
        </p:nvGrpSpPr>
        <p:grpSpPr bwMode="auto">
          <a:xfrm>
            <a:off x="3509963" y="1300163"/>
            <a:ext cx="5226050" cy="912812"/>
            <a:chOff x="2211" y="819"/>
            <a:chExt cx="3292" cy="575"/>
          </a:xfrm>
        </p:grpSpPr>
        <p:sp>
          <p:nvSpPr>
            <p:cNvPr id="17" name="Oval 138"/>
            <p:cNvSpPr>
              <a:spLocks noChangeArrowheads="1"/>
            </p:cNvSpPr>
            <p:nvPr/>
          </p:nvSpPr>
          <p:spPr bwMode="auto">
            <a:xfrm>
              <a:off x="2211" y="82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8" name="Oval 139"/>
            <p:cNvSpPr>
              <a:spLocks noChangeArrowheads="1"/>
            </p:cNvSpPr>
            <p:nvPr/>
          </p:nvSpPr>
          <p:spPr bwMode="auto">
            <a:xfrm>
              <a:off x="2317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9" name="Oval 140"/>
            <p:cNvSpPr>
              <a:spLocks noChangeArrowheads="1"/>
            </p:cNvSpPr>
            <p:nvPr/>
          </p:nvSpPr>
          <p:spPr bwMode="auto">
            <a:xfrm>
              <a:off x="2423" y="82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0" name="Oval 141"/>
            <p:cNvSpPr>
              <a:spLocks noChangeArrowheads="1"/>
            </p:cNvSpPr>
            <p:nvPr/>
          </p:nvSpPr>
          <p:spPr bwMode="auto">
            <a:xfrm>
              <a:off x="2529" y="82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1" name="Oval 142"/>
            <p:cNvSpPr>
              <a:spLocks noChangeArrowheads="1"/>
            </p:cNvSpPr>
            <p:nvPr/>
          </p:nvSpPr>
          <p:spPr bwMode="auto">
            <a:xfrm>
              <a:off x="2635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2" name="Oval 143"/>
            <p:cNvSpPr>
              <a:spLocks noChangeArrowheads="1"/>
            </p:cNvSpPr>
            <p:nvPr/>
          </p:nvSpPr>
          <p:spPr bwMode="auto">
            <a:xfrm>
              <a:off x="2741" y="82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3" name="Oval 144"/>
            <p:cNvSpPr>
              <a:spLocks noChangeArrowheads="1"/>
            </p:cNvSpPr>
            <p:nvPr/>
          </p:nvSpPr>
          <p:spPr bwMode="auto">
            <a:xfrm>
              <a:off x="2854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4" name="Oval 145"/>
            <p:cNvSpPr>
              <a:spLocks noChangeArrowheads="1"/>
            </p:cNvSpPr>
            <p:nvPr/>
          </p:nvSpPr>
          <p:spPr bwMode="auto">
            <a:xfrm>
              <a:off x="2960" y="82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5" name="Oval 146"/>
            <p:cNvSpPr>
              <a:spLocks noChangeArrowheads="1"/>
            </p:cNvSpPr>
            <p:nvPr/>
          </p:nvSpPr>
          <p:spPr bwMode="auto">
            <a:xfrm>
              <a:off x="3066" y="82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6" name="Oval 147"/>
            <p:cNvSpPr>
              <a:spLocks noChangeArrowheads="1"/>
            </p:cNvSpPr>
            <p:nvPr/>
          </p:nvSpPr>
          <p:spPr bwMode="auto">
            <a:xfrm>
              <a:off x="3172" y="82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7" name="Oval 148"/>
            <p:cNvSpPr>
              <a:spLocks noChangeArrowheads="1"/>
            </p:cNvSpPr>
            <p:nvPr/>
          </p:nvSpPr>
          <p:spPr bwMode="auto">
            <a:xfrm>
              <a:off x="3278" y="82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8" name="Oval 149"/>
            <p:cNvSpPr>
              <a:spLocks noChangeArrowheads="1"/>
            </p:cNvSpPr>
            <p:nvPr/>
          </p:nvSpPr>
          <p:spPr bwMode="auto">
            <a:xfrm>
              <a:off x="3384" y="81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Oval 150"/>
            <p:cNvSpPr>
              <a:spLocks noChangeArrowheads="1"/>
            </p:cNvSpPr>
            <p:nvPr/>
          </p:nvSpPr>
          <p:spPr bwMode="auto">
            <a:xfrm>
              <a:off x="3497" y="82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0" name="Oval 151"/>
            <p:cNvSpPr>
              <a:spLocks noChangeArrowheads="1"/>
            </p:cNvSpPr>
            <p:nvPr/>
          </p:nvSpPr>
          <p:spPr bwMode="auto">
            <a:xfrm>
              <a:off x="3603" y="82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1" name="Oval 152"/>
            <p:cNvSpPr>
              <a:spLocks noChangeArrowheads="1"/>
            </p:cNvSpPr>
            <p:nvPr/>
          </p:nvSpPr>
          <p:spPr bwMode="auto">
            <a:xfrm>
              <a:off x="3709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2" name="Oval 153"/>
            <p:cNvSpPr>
              <a:spLocks noChangeArrowheads="1"/>
            </p:cNvSpPr>
            <p:nvPr/>
          </p:nvSpPr>
          <p:spPr bwMode="auto">
            <a:xfrm>
              <a:off x="3815" y="82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3" name="Oval 154"/>
            <p:cNvSpPr>
              <a:spLocks noChangeArrowheads="1"/>
            </p:cNvSpPr>
            <p:nvPr/>
          </p:nvSpPr>
          <p:spPr bwMode="auto">
            <a:xfrm>
              <a:off x="3921" y="82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4" name="Oval 155"/>
            <p:cNvSpPr>
              <a:spLocks noChangeArrowheads="1"/>
            </p:cNvSpPr>
            <p:nvPr/>
          </p:nvSpPr>
          <p:spPr bwMode="auto">
            <a:xfrm>
              <a:off x="4027" y="82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5" name="Oval 156"/>
            <p:cNvSpPr>
              <a:spLocks noChangeArrowheads="1"/>
            </p:cNvSpPr>
            <p:nvPr/>
          </p:nvSpPr>
          <p:spPr bwMode="auto">
            <a:xfrm>
              <a:off x="4140" y="82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6" name="Oval 157"/>
            <p:cNvSpPr>
              <a:spLocks noChangeArrowheads="1"/>
            </p:cNvSpPr>
            <p:nvPr/>
          </p:nvSpPr>
          <p:spPr bwMode="auto">
            <a:xfrm>
              <a:off x="4246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7" name="Oval 158"/>
            <p:cNvSpPr>
              <a:spLocks noChangeArrowheads="1"/>
            </p:cNvSpPr>
            <p:nvPr/>
          </p:nvSpPr>
          <p:spPr bwMode="auto">
            <a:xfrm>
              <a:off x="4352" y="82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8" name="Oval 159"/>
            <p:cNvSpPr>
              <a:spLocks noChangeArrowheads="1"/>
            </p:cNvSpPr>
            <p:nvPr/>
          </p:nvSpPr>
          <p:spPr bwMode="auto">
            <a:xfrm>
              <a:off x="4458" y="82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39" name="Oval 160"/>
            <p:cNvSpPr>
              <a:spLocks noChangeArrowheads="1"/>
            </p:cNvSpPr>
            <p:nvPr/>
          </p:nvSpPr>
          <p:spPr bwMode="auto">
            <a:xfrm>
              <a:off x="4564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0" name="Oval 161"/>
            <p:cNvSpPr>
              <a:spLocks noChangeArrowheads="1"/>
            </p:cNvSpPr>
            <p:nvPr/>
          </p:nvSpPr>
          <p:spPr bwMode="auto">
            <a:xfrm>
              <a:off x="4670" y="82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1" name="Oval 162"/>
            <p:cNvSpPr>
              <a:spLocks noChangeArrowheads="1"/>
            </p:cNvSpPr>
            <p:nvPr/>
          </p:nvSpPr>
          <p:spPr bwMode="auto">
            <a:xfrm>
              <a:off x="4783" y="826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2" name="Oval 163"/>
            <p:cNvSpPr>
              <a:spLocks noChangeArrowheads="1"/>
            </p:cNvSpPr>
            <p:nvPr/>
          </p:nvSpPr>
          <p:spPr bwMode="auto">
            <a:xfrm>
              <a:off x="4889" y="82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3" name="Oval 164"/>
            <p:cNvSpPr>
              <a:spLocks noChangeArrowheads="1"/>
            </p:cNvSpPr>
            <p:nvPr/>
          </p:nvSpPr>
          <p:spPr bwMode="auto">
            <a:xfrm>
              <a:off x="4995" y="82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4" name="Oval 165"/>
            <p:cNvSpPr>
              <a:spLocks noChangeArrowheads="1"/>
            </p:cNvSpPr>
            <p:nvPr/>
          </p:nvSpPr>
          <p:spPr bwMode="auto">
            <a:xfrm>
              <a:off x="5101" y="82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5" name="Oval 166"/>
            <p:cNvSpPr>
              <a:spLocks noChangeArrowheads="1"/>
            </p:cNvSpPr>
            <p:nvPr/>
          </p:nvSpPr>
          <p:spPr bwMode="auto">
            <a:xfrm>
              <a:off x="5207" y="82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6" name="Oval 167"/>
            <p:cNvSpPr>
              <a:spLocks noChangeArrowheads="1"/>
            </p:cNvSpPr>
            <p:nvPr/>
          </p:nvSpPr>
          <p:spPr bwMode="auto">
            <a:xfrm>
              <a:off x="2211" y="94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7" name="Oval 168"/>
            <p:cNvSpPr>
              <a:spLocks noChangeArrowheads="1"/>
            </p:cNvSpPr>
            <p:nvPr/>
          </p:nvSpPr>
          <p:spPr bwMode="auto">
            <a:xfrm>
              <a:off x="2317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8" name="Oval 169"/>
            <p:cNvSpPr>
              <a:spLocks noChangeArrowheads="1"/>
            </p:cNvSpPr>
            <p:nvPr/>
          </p:nvSpPr>
          <p:spPr bwMode="auto">
            <a:xfrm>
              <a:off x="2423" y="94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9" name="Oval 170"/>
            <p:cNvSpPr>
              <a:spLocks noChangeArrowheads="1"/>
            </p:cNvSpPr>
            <p:nvPr/>
          </p:nvSpPr>
          <p:spPr bwMode="auto">
            <a:xfrm>
              <a:off x="2529" y="94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0" name="Oval 171"/>
            <p:cNvSpPr>
              <a:spLocks noChangeArrowheads="1"/>
            </p:cNvSpPr>
            <p:nvPr/>
          </p:nvSpPr>
          <p:spPr bwMode="auto">
            <a:xfrm>
              <a:off x="2635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1" name="Oval 172"/>
            <p:cNvSpPr>
              <a:spLocks noChangeArrowheads="1"/>
            </p:cNvSpPr>
            <p:nvPr/>
          </p:nvSpPr>
          <p:spPr bwMode="auto">
            <a:xfrm>
              <a:off x="2741" y="94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2" name="Oval 173"/>
            <p:cNvSpPr>
              <a:spLocks noChangeArrowheads="1"/>
            </p:cNvSpPr>
            <p:nvPr/>
          </p:nvSpPr>
          <p:spPr bwMode="auto">
            <a:xfrm>
              <a:off x="2854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3" name="Oval 174"/>
            <p:cNvSpPr>
              <a:spLocks noChangeArrowheads="1"/>
            </p:cNvSpPr>
            <p:nvPr/>
          </p:nvSpPr>
          <p:spPr bwMode="auto">
            <a:xfrm>
              <a:off x="2960" y="94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4" name="Oval 175"/>
            <p:cNvSpPr>
              <a:spLocks noChangeArrowheads="1"/>
            </p:cNvSpPr>
            <p:nvPr/>
          </p:nvSpPr>
          <p:spPr bwMode="auto">
            <a:xfrm>
              <a:off x="3066" y="94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5" name="Oval 176"/>
            <p:cNvSpPr>
              <a:spLocks noChangeArrowheads="1"/>
            </p:cNvSpPr>
            <p:nvPr/>
          </p:nvSpPr>
          <p:spPr bwMode="auto">
            <a:xfrm>
              <a:off x="3172" y="94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6" name="Oval 177"/>
            <p:cNvSpPr>
              <a:spLocks noChangeArrowheads="1"/>
            </p:cNvSpPr>
            <p:nvPr/>
          </p:nvSpPr>
          <p:spPr bwMode="auto">
            <a:xfrm>
              <a:off x="3278" y="94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Oval 178"/>
            <p:cNvSpPr>
              <a:spLocks noChangeArrowheads="1"/>
            </p:cNvSpPr>
            <p:nvPr/>
          </p:nvSpPr>
          <p:spPr bwMode="auto">
            <a:xfrm>
              <a:off x="3384" y="93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8" name="Oval 179"/>
            <p:cNvSpPr>
              <a:spLocks noChangeArrowheads="1"/>
            </p:cNvSpPr>
            <p:nvPr/>
          </p:nvSpPr>
          <p:spPr bwMode="auto">
            <a:xfrm>
              <a:off x="3497" y="94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9" name="Oval 180"/>
            <p:cNvSpPr>
              <a:spLocks noChangeArrowheads="1"/>
            </p:cNvSpPr>
            <p:nvPr/>
          </p:nvSpPr>
          <p:spPr bwMode="auto">
            <a:xfrm>
              <a:off x="3603" y="94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0" name="Oval 181"/>
            <p:cNvSpPr>
              <a:spLocks noChangeArrowheads="1"/>
            </p:cNvSpPr>
            <p:nvPr/>
          </p:nvSpPr>
          <p:spPr bwMode="auto">
            <a:xfrm>
              <a:off x="3709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1" name="Oval 182"/>
            <p:cNvSpPr>
              <a:spLocks noChangeArrowheads="1"/>
            </p:cNvSpPr>
            <p:nvPr/>
          </p:nvSpPr>
          <p:spPr bwMode="auto">
            <a:xfrm>
              <a:off x="3815" y="94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2" name="Oval 183"/>
            <p:cNvSpPr>
              <a:spLocks noChangeArrowheads="1"/>
            </p:cNvSpPr>
            <p:nvPr/>
          </p:nvSpPr>
          <p:spPr bwMode="auto">
            <a:xfrm>
              <a:off x="3921" y="94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3" name="Oval 184"/>
            <p:cNvSpPr>
              <a:spLocks noChangeArrowheads="1"/>
            </p:cNvSpPr>
            <p:nvPr/>
          </p:nvSpPr>
          <p:spPr bwMode="auto">
            <a:xfrm>
              <a:off x="4027" y="94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4" name="Oval 185"/>
            <p:cNvSpPr>
              <a:spLocks noChangeArrowheads="1"/>
            </p:cNvSpPr>
            <p:nvPr/>
          </p:nvSpPr>
          <p:spPr bwMode="auto">
            <a:xfrm>
              <a:off x="4140" y="94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5" name="Oval 186"/>
            <p:cNvSpPr>
              <a:spLocks noChangeArrowheads="1"/>
            </p:cNvSpPr>
            <p:nvPr/>
          </p:nvSpPr>
          <p:spPr bwMode="auto">
            <a:xfrm>
              <a:off x="4246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6" name="Oval 187"/>
            <p:cNvSpPr>
              <a:spLocks noChangeArrowheads="1"/>
            </p:cNvSpPr>
            <p:nvPr/>
          </p:nvSpPr>
          <p:spPr bwMode="auto">
            <a:xfrm>
              <a:off x="4352" y="94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7" name="Oval 188"/>
            <p:cNvSpPr>
              <a:spLocks noChangeArrowheads="1"/>
            </p:cNvSpPr>
            <p:nvPr/>
          </p:nvSpPr>
          <p:spPr bwMode="auto">
            <a:xfrm>
              <a:off x="4458" y="94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8" name="Oval 189"/>
            <p:cNvSpPr>
              <a:spLocks noChangeArrowheads="1"/>
            </p:cNvSpPr>
            <p:nvPr/>
          </p:nvSpPr>
          <p:spPr bwMode="auto">
            <a:xfrm>
              <a:off x="4564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9" name="Oval 190"/>
            <p:cNvSpPr>
              <a:spLocks noChangeArrowheads="1"/>
            </p:cNvSpPr>
            <p:nvPr/>
          </p:nvSpPr>
          <p:spPr bwMode="auto">
            <a:xfrm>
              <a:off x="4670" y="94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0" name="Oval 191"/>
            <p:cNvSpPr>
              <a:spLocks noChangeArrowheads="1"/>
            </p:cNvSpPr>
            <p:nvPr/>
          </p:nvSpPr>
          <p:spPr bwMode="auto">
            <a:xfrm>
              <a:off x="4783" y="946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1" name="Oval 192"/>
            <p:cNvSpPr>
              <a:spLocks noChangeArrowheads="1"/>
            </p:cNvSpPr>
            <p:nvPr/>
          </p:nvSpPr>
          <p:spPr bwMode="auto">
            <a:xfrm>
              <a:off x="4889" y="94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" name="Oval 193"/>
            <p:cNvSpPr>
              <a:spLocks noChangeArrowheads="1"/>
            </p:cNvSpPr>
            <p:nvPr/>
          </p:nvSpPr>
          <p:spPr bwMode="auto">
            <a:xfrm>
              <a:off x="4995" y="94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3" name="Oval 194"/>
            <p:cNvSpPr>
              <a:spLocks noChangeArrowheads="1"/>
            </p:cNvSpPr>
            <p:nvPr/>
          </p:nvSpPr>
          <p:spPr bwMode="auto">
            <a:xfrm>
              <a:off x="5101" y="94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4" name="Oval 195"/>
            <p:cNvSpPr>
              <a:spLocks noChangeArrowheads="1"/>
            </p:cNvSpPr>
            <p:nvPr/>
          </p:nvSpPr>
          <p:spPr bwMode="auto">
            <a:xfrm>
              <a:off x="5207" y="94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5" name="Oval 196"/>
            <p:cNvSpPr>
              <a:spLocks noChangeArrowheads="1"/>
            </p:cNvSpPr>
            <p:nvPr/>
          </p:nvSpPr>
          <p:spPr bwMode="auto">
            <a:xfrm>
              <a:off x="2423" y="107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6" name="Oval 197"/>
            <p:cNvSpPr>
              <a:spLocks noChangeArrowheads="1"/>
            </p:cNvSpPr>
            <p:nvPr/>
          </p:nvSpPr>
          <p:spPr bwMode="auto">
            <a:xfrm>
              <a:off x="2529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7" name="Oval 198"/>
            <p:cNvSpPr>
              <a:spLocks noChangeArrowheads="1"/>
            </p:cNvSpPr>
            <p:nvPr/>
          </p:nvSpPr>
          <p:spPr bwMode="auto">
            <a:xfrm>
              <a:off x="2635" y="107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8" name="Oval 199"/>
            <p:cNvSpPr>
              <a:spLocks noChangeArrowheads="1"/>
            </p:cNvSpPr>
            <p:nvPr/>
          </p:nvSpPr>
          <p:spPr bwMode="auto">
            <a:xfrm>
              <a:off x="2741" y="107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9" name="Oval 200"/>
            <p:cNvSpPr>
              <a:spLocks noChangeArrowheads="1"/>
            </p:cNvSpPr>
            <p:nvPr/>
          </p:nvSpPr>
          <p:spPr bwMode="auto">
            <a:xfrm>
              <a:off x="2847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0" name="Oval 201"/>
            <p:cNvSpPr>
              <a:spLocks noChangeArrowheads="1"/>
            </p:cNvSpPr>
            <p:nvPr/>
          </p:nvSpPr>
          <p:spPr bwMode="auto">
            <a:xfrm>
              <a:off x="2953" y="107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1" name="Oval 202"/>
            <p:cNvSpPr>
              <a:spLocks noChangeArrowheads="1"/>
            </p:cNvSpPr>
            <p:nvPr/>
          </p:nvSpPr>
          <p:spPr bwMode="auto">
            <a:xfrm>
              <a:off x="3066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2" name="Oval 203"/>
            <p:cNvSpPr>
              <a:spLocks noChangeArrowheads="1"/>
            </p:cNvSpPr>
            <p:nvPr/>
          </p:nvSpPr>
          <p:spPr bwMode="auto">
            <a:xfrm>
              <a:off x="3172" y="107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3" name="Oval 204"/>
            <p:cNvSpPr>
              <a:spLocks noChangeArrowheads="1"/>
            </p:cNvSpPr>
            <p:nvPr/>
          </p:nvSpPr>
          <p:spPr bwMode="auto">
            <a:xfrm>
              <a:off x="3278" y="107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4" name="Oval 205"/>
            <p:cNvSpPr>
              <a:spLocks noChangeArrowheads="1"/>
            </p:cNvSpPr>
            <p:nvPr/>
          </p:nvSpPr>
          <p:spPr bwMode="auto">
            <a:xfrm>
              <a:off x="3384" y="106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5" name="Oval 206"/>
            <p:cNvSpPr>
              <a:spLocks noChangeArrowheads="1"/>
            </p:cNvSpPr>
            <p:nvPr/>
          </p:nvSpPr>
          <p:spPr bwMode="auto">
            <a:xfrm>
              <a:off x="3490" y="107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6" name="Oval 207"/>
            <p:cNvSpPr>
              <a:spLocks noChangeArrowheads="1"/>
            </p:cNvSpPr>
            <p:nvPr/>
          </p:nvSpPr>
          <p:spPr bwMode="auto">
            <a:xfrm>
              <a:off x="3596" y="1068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7" name="Oval 208"/>
            <p:cNvSpPr>
              <a:spLocks noChangeArrowheads="1"/>
            </p:cNvSpPr>
            <p:nvPr/>
          </p:nvSpPr>
          <p:spPr bwMode="auto">
            <a:xfrm>
              <a:off x="3709" y="107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8" name="Oval 209"/>
            <p:cNvSpPr>
              <a:spLocks noChangeArrowheads="1"/>
            </p:cNvSpPr>
            <p:nvPr/>
          </p:nvSpPr>
          <p:spPr bwMode="auto">
            <a:xfrm>
              <a:off x="3815" y="107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89" name="Oval 210"/>
            <p:cNvSpPr>
              <a:spLocks noChangeArrowheads="1"/>
            </p:cNvSpPr>
            <p:nvPr/>
          </p:nvSpPr>
          <p:spPr bwMode="auto">
            <a:xfrm>
              <a:off x="3921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0" name="Oval 211"/>
            <p:cNvSpPr>
              <a:spLocks noChangeArrowheads="1"/>
            </p:cNvSpPr>
            <p:nvPr/>
          </p:nvSpPr>
          <p:spPr bwMode="auto">
            <a:xfrm>
              <a:off x="4027" y="107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1" name="Oval 212"/>
            <p:cNvSpPr>
              <a:spLocks noChangeArrowheads="1"/>
            </p:cNvSpPr>
            <p:nvPr/>
          </p:nvSpPr>
          <p:spPr bwMode="auto">
            <a:xfrm>
              <a:off x="4133" y="107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2" name="Oval 213"/>
            <p:cNvSpPr>
              <a:spLocks noChangeArrowheads="1"/>
            </p:cNvSpPr>
            <p:nvPr/>
          </p:nvSpPr>
          <p:spPr bwMode="auto">
            <a:xfrm>
              <a:off x="4239" y="106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3" name="Oval 214"/>
            <p:cNvSpPr>
              <a:spLocks noChangeArrowheads="1"/>
            </p:cNvSpPr>
            <p:nvPr/>
          </p:nvSpPr>
          <p:spPr bwMode="auto">
            <a:xfrm>
              <a:off x="4352" y="107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4" name="Oval 215"/>
            <p:cNvSpPr>
              <a:spLocks noChangeArrowheads="1"/>
            </p:cNvSpPr>
            <p:nvPr/>
          </p:nvSpPr>
          <p:spPr bwMode="auto">
            <a:xfrm>
              <a:off x="4458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5" name="Oval 216"/>
            <p:cNvSpPr>
              <a:spLocks noChangeArrowheads="1"/>
            </p:cNvSpPr>
            <p:nvPr/>
          </p:nvSpPr>
          <p:spPr bwMode="auto">
            <a:xfrm>
              <a:off x="4564" y="107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6" name="Oval 217"/>
            <p:cNvSpPr>
              <a:spLocks noChangeArrowheads="1"/>
            </p:cNvSpPr>
            <p:nvPr/>
          </p:nvSpPr>
          <p:spPr bwMode="auto">
            <a:xfrm>
              <a:off x="4670" y="1071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7" name="Oval 218"/>
            <p:cNvSpPr>
              <a:spLocks noChangeArrowheads="1"/>
            </p:cNvSpPr>
            <p:nvPr/>
          </p:nvSpPr>
          <p:spPr bwMode="auto">
            <a:xfrm>
              <a:off x="4776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8" name="Oval 219"/>
            <p:cNvSpPr>
              <a:spLocks noChangeArrowheads="1"/>
            </p:cNvSpPr>
            <p:nvPr/>
          </p:nvSpPr>
          <p:spPr bwMode="auto">
            <a:xfrm>
              <a:off x="4882" y="107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9" name="Oval 220"/>
            <p:cNvSpPr>
              <a:spLocks noChangeArrowheads="1"/>
            </p:cNvSpPr>
            <p:nvPr/>
          </p:nvSpPr>
          <p:spPr bwMode="auto">
            <a:xfrm>
              <a:off x="4995" y="107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0" name="Oval 221"/>
            <p:cNvSpPr>
              <a:spLocks noChangeArrowheads="1"/>
            </p:cNvSpPr>
            <p:nvPr/>
          </p:nvSpPr>
          <p:spPr bwMode="auto">
            <a:xfrm>
              <a:off x="5101" y="107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1" name="Oval 222"/>
            <p:cNvSpPr>
              <a:spLocks noChangeArrowheads="1"/>
            </p:cNvSpPr>
            <p:nvPr/>
          </p:nvSpPr>
          <p:spPr bwMode="auto">
            <a:xfrm>
              <a:off x="5207" y="107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2" name="Oval 223"/>
            <p:cNvSpPr>
              <a:spLocks noChangeArrowheads="1"/>
            </p:cNvSpPr>
            <p:nvPr/>
          </p:nvSpPr>
          <p:spPr bwMode="auto">
            <a:xfrm>
              <a:off x="5313" y="1072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3" name="Oval 224"/>
            <p:cNvSpPr>
              <a:spLocks noChangeArrowheads="1"/>
            </p:cNvSpPr>
            <p:nvPr/>
          </p:nvSpPr>
          <p:spPr bwMode="auto">
            <a:xfrm>
              <a:off x="5419" y="1073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4" name="Oval 225"/>
            <p:cNvSpPr>
              <a:spLocks noChangeArrowheads="1"/>
            </p:cNvSpPr>
            <p:nvPr/>
          </p:nvSpPr>
          <p:spPr bwMode="auto">
            <a:xfrm>
              <a:off x="2643" y="119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5" name="Oval 226"/>
            <p:cNvSpPr>
              <a:spLocks noChangeArrowheads="1"/>
            </p:cNvSpPr>
            <p:nvPr/>
          </p:nvSpPr>
          <p:spPr bwMode="auto">
            <a:xfrm>
              <a:off x="2749" y="1188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6" name="Oval 227"/>
            <p:cNvSpPr>
              <a:spLocks noChangeArrowheads="1"/>
            </p:cNvSpPr>
            <p:nvPr/>
          </p:nvSpPr>
          <p:spPr bwMode="auto">
            <a:xfrm>
              <a:off x="2855" y="118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7" name="Oval 228"/>
            <p:cNvSpPr>
              <a:spLocks noChangeArrowheads="1"/>
            </p:cNvSpPr>
            <p:nvPr/>
          </p:nvSpPr>
          <p:spPr bwMode="auto">
            <a:xfrm>
              <a:off x="2961" y="1187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8" name="Oval 229"/>
            <p:cNvSpPr>
              <a:spLocks noChangeArrowheads="1"/>
            </p:cNvSpPr>
            <p:nvPr/>
          </p:nvSpPr>
          <p:spPr bwMode="auto">
            <a:xfrm>
              <a:off x="3067" y="1188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09" name="Oval 230"/>
            <p:cNvSpPr>
              <a:spLocks noChangeArrowheads="1"/>
            </p:cNvSpPr>
            <p:nvPr/>
          </p:nvSpPr>
          <p:spPr bwMode="auto">
            <a:xfrm>
              <a:off x="3173" y="1186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0" name="Oval 231"/>
            <p:cNvSpPr>
              <a:spLocks noChangeArrowheads="1"/>
            </p:cNvSpPr>
            <p:nvPr/>
          </p:nvSpPr>
          <p:spPr bwMode="auto">
            <a:xfrm>
              <a:off x="3286" y="1188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1" name="Oval 232"/>
            <p:cNvSpPr>
              <a:spLocks noChangeArrowheads="1"/>
            </p:cNvSpPr>
            <p:nvPr/>
          </p:nvSpPr>
          <p:spPr bwMode="auto">
            <a:xfrm>
              <a:off x="3392" y="1186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2" name="Oval 233"/>
            <p:cNvSpPr>
              <a:spLocks noChangeArrowheads="1"/>
            </p:cNvSpPr>
            <p:nvPr/>
          </p:nvSpPr>
          <p:spPr bwMode="auto">
            <a:xfrm>
              <a:off x="3498" y="1187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3" name="Oval 234"/>
            <p:cNvSpPr>
              <a:spLocks noChangeArrowheads="1"/>
            </p:cNvSpPr>
            <p:nvPr/>
          </p:nvSpPr>
          <p:spPr bwMode="auto">
            <a:xfrm>
              <a:off x="3604" y="118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4" name="Oval 235"/>
            <p:cNvSpPr>
              <a:spLocks noChangeArrowheads="1"/>
            </p:cNvSpPr>
            <p:nvPr/>
          </p:nvSpPr>
          <p:spPr bwMode="auto">
            <a:xfrm>
              <a:off x="3710" y="1186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5" name="Oval 236"/>
            <p:cNvSpPr>
              <a:spLocks noChangeArrowheads="1"/>
            </p:cNvSpPr>
            <p:nvPr/>
          </p:nvSpPr>
          <p:spPr bwMode="auto">
            <a:xfrm>
              <a:off x="3816" y="118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6" name="Oval 237"/>
            <p:cNvSpPr>
              <a:spLocks noChangeArrowheads="1"/>
            </p:cNvSpPr>
            <p:nvPr/>
          </p:nvSpPr>
          <p:spPr bwMode="auto">
            <a:xfrm>
              <a:off x="3929" y="1189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7" name="Oval 238"/>
            <p:cNvSpPr>
              <a:spLocks noChangeArrowheads="1"/>
            </p:cNvSpPr>
            <p:nvPr/>
          </p:nvSpPr>
          <p:spPr bwMode="auto">
            <a:xfrm>
              <a:off x="4035" y="1187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8" name="Oval 239"/>
            <p:cNvSpPr>
              <a:spLocks noChangeArrowheads="1"/>
            </p:cNvSpPr>
            <p:nvPr/>
          </p:nvSpPr>
          <p:spPr bwMode="auto">
            <a:xfrm>
              <a:off x="2651" y="1310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9" name="Oval 240"/>
            <p:cNvSpPr>
              <a:spLocks noChangeArrowheads="1"/>
            </p:cNvSpPr>
            <p:nvPr/>
          </p:nvSpPr>
          <p:spPr bwMode="auto">
            <a:xfrm>
              <a:off x="2757" y="1308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0" name="Oval 241"/>
            <p:cNvSpPr>
              <a:spLocks noChangeArrowheads="1"/>
            </p:cNvSpPr>
            <p:nvPr/>
          </p:nvSpPr>
          <p:spPr bwMode="auto">
            <a:xfrm>
              <a:off x="3173" y="1305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1" name="Oval 242"/>
            <p:cNvSpPr>
              <a:spLocks noChangeArrowheads="1"/>
            </p:cNvSpPr>
            <p:nvPr/>
          </p:nvSpPr>
          <p:spPr bwMode="auto">
            <a:xfrm>
              <a:off x="3300" y="1304"/>
              <a:ext cx="84" cy="8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22" name="Line 243"/>
          <p:cNvSpPr>
            <a:spLocks noChangeShapeType="1"/>
          </p:cNvSpPr>
          <p:nvPr userDrawn="1"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9525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3" name="Line 244"/>
          <p:cNvSpPr>
            <a:spLocks noChangeShapeType="1"/>
          </p:cNvSpPr>
          <p:nvPr userDrawn="1"/>
        </p:nvSpPr>
        <p:spPr bwMode="auto">
          <a:xfrm>
            <a:off x="0" y="1714500"/>
            <a:ext cx="9144000" cy="0"/>
          </a:xfrm>
          <a:prstGeom prst="line">
            <a:avLst/>
          </a:prstGeom>
          <a:noFill/>
          <a:ln w="9525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4" name="Line 245"/>
          <p:cNvSpPr>
            <a:spLocks noChangeShapeType="1"/>
          </p:cNvSpPr>
          <p:nvPr userDrawn="1"/>
        </p:nvSpPr>
        <p:spPr bwMode="auto">
          <a:xfrm>
            <a:off x="0" y="3643313"/>
            <a:ext cx="9144000" cy="0"/>
          </a:xfrm>
          <a:prstGeom prst="line">
            <a:avLst/>
          </a:prstGeom>
          <a:noFill/>
          <a:ln w="9525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25" name="AutoShape 1"/>
          <p:cNvSpPr>
            <a:spLocks noChangeArrowheads="1"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/>
            <a:gdLst>
              <a:gd name="T0" fmla="*/ 6 w 5772"/>
              <a:gd name="T1" fmla="*/ 2 h 656"/>
              <a:gd name="T2" fmla="*/ 2542 w 5772"/>
              <a:gd name="T3" fmla="*/ 0 h 656"/>
              <a:gd name="T4" fmla="*/ 4374 w 5772"/>
              <a:gd name="T5" fmla="*/ 367 h 656"/>
              <a:gd name="T6" fmla="*/ 5766 w 5772"/>
              <a:gd name="T7" fmla="*/ 55 h 656"/>
              <a:gd name="T8" fmla="*/ 5772 w 5772"/>
              <a:gd name="T9" fmla="*/ 213 h 656"/>
              <a:gd name="T10" fmla="*/ 4302 w 5772"/>
              <a:gd name="T11" fmla="*/ 439 h 656"/>
              <a:gd name="T12" fmla="*/ 1488 w 5772"/>
              <a:gd name="T13" fmla="*/ 201 h 656"/>
              <a:gd name="T14" fmla="*/ 0 w 5772"/>
              <a:gd name="T15" fmla="*/ 656 h 656"/>
              <a:gd name="T16" fmla="*/ 6 w 5772"/>
              <a:gd name="T17" fmla="*/ 2 h 656"/>
              <a:gd name="T18" fmla="*/ 0 w 5772"/>
              <a:gd name="T19" fmla="*/ 0 h 656"/>
              <a:gd name="T20" fmla="*/ 5772 w 5772"/>
              <a:gd name="T21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9AF"/>
              </a:gs>
              <a:gs pos="100000">
                <a:srgbClr val="00EBF8">
                  <a:alpha val="45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126" name="AutoShape 2"/>
          <p:cNvSpPr>
            <a:spLocks noChangeArrowheads="1"/>
          </p:cNvSpPr>
          <p:nvPr userDrawn="1"/>
        </p:nvSpPr>
        <p:spPr bwMode="auto">
          <a:xfrm>
            <a:off x="4381500" y="-7938"/>
            <a:ext cx="4762500" cy="638176"/>
          </a:xfrm>
          <a:custGeom>
            <a:avLst/>
            <a:gdLst>
              <a:gd name="T0" fmla="*/ 0 w 3000"/>
              <a:gd name="T1" fmla="*/ 0 h 595"/>
              <a:gd name="T2" fmla="*/ 1668 w 3000"/>
              <a:gd name="T3" fmla="*/ 564 h 595"/>
              <a:gd name="T4" fmla="*/ 3000 w 3000"/>
              <a:gd name="T5" fmla="*/ 186 h 595"/>
              <a:gd name="T6" fmla="*/ 3000 w 3000"/>
              <a:gd name="T7" fmla="*/ 6 h 595"/>
              <a:gd name="T8" fmla="*/ 0 w 3000"/>
              <a:gd name="T9" fmla="*/ 0 h 595"/>
              <a:gd name="T10" fmla="*/ 0 w 3000"/>
              <a:gd name="T11" fmla="*/ 0 h 595"/>
              <a:gd name="T12" fmla="*/ 3000 w 3000"/>
              <a:gd name="T13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ADB6"/>
              </a:gs>
              <a:gs pos="100000">
                <a:srgbClr val="009BE5">
                  <a:alpha val="45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grpSp>
        <p:nvGrpSpPr>
          <p:cNvPr id="127" name="Group 3"/>
          <p:cNvGrpSpPr>
            <a:grpSpLocks/>
          </p:cNvGrpSpPr>
          <p:nvPr userDrawn="1"/>
        </p:nvGrpSpPr>
        <p:grpSpPr bwMode="auto">
          <a:xfrm>
            <a:off x="-19050" y="203200"/>
            <a:ext cx="9180513" cy="646113"/>
            <a:chOff x="-12" y="128"/>
            <a:chExt cx="5783" cy="407"/>
          </a:xfrm>
        </p:grpSpPr>
        <p:grpSp>
          <p:nvGrpSpPr>
            <p:cNvPr id="128" name="Group 4"/>
            <p:cNvGrpSpPr>
              <a:grpSpLocks/>
            </p:cNvGrpSpPr>
            <p:nvPr/>
          </p:nvGrpSpPr>
          <p:grpSpPr bwMode="auto">
            <a:xfrm>
              <a:off x="-12" y="128"/>
              <a:ext cx="5772" cy="408"/>
              <a:chOff x="-12" y="128"/>
              <a:chExt cx="5772" cy="408"/>
            </a:xfrm>
          </p:grpSpPr>
          <p:pic>
            <p:nvPicPr>
              <p:cNvPr id="132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28"/>
                <a:ext cx="5758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3" name="Text Box 6"/>
              <p:cNvSpPr txBox="1">
                <a:spLocks noChangeArrowheads="1"/>
              </p:cNvSpPr>
              <p:nvPr/>
            </p:nvSpPr>
            <p:spPr bwMode="auto">
              <a:xfrm rot="21420000">
                <a:off x="-12" y="302"/>
                <a:ext cx="1" cy="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48" charset="-127"/>
                  <a:ea typeface="굴림" pitchFamily="48" charset="-127"/>
                </a:endParaRPr>
              </a:p>
            </p:txBody>
          </p:sp>
        </p:grpSp>
        <p:grpSp>
          <p:nvGrpSpPr>
            <p:cNvPr id="129" name="Group 7"/>
            <p:cNvGrpSpPr>
              <a:grpSpLocks/>
            </p:cNvGrpSpPr>
            <p:nvPr/>
          </p:nvGrpSpPr>
          <p:grpSpPr bwMode="auto">
            <a:xfrm>
              <a:off x="-12" y="156"/>
              <a:ext cx="5784" cy="356"/>
              <a:chOff x="-12" y="156"/>
              <a:chExt cx="5784" cy="356"/>
            </a:xfrm>
          </p:grpSpPr>
          <p:pic>
            <p:nvPicPr>
              <p:cNvPr id="130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156"/>
                <a:ext cx="5774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31" name="Text Box 9"/>
              <p:cNvSpPr txBox="1">
                <a:spLocks noChangeArrowheads="1"/>
              </p:cNvSpPr>
              <p:nvPr/>
            </p:nvSpPr>
            <p:spPr bwMode="auto">
              <a:xfrm rot="21420000">
                <a:off x="-12" y="330"/>
                <a:ext cx="1" cy="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굴림" pitchFamily="48" charset="-127"/>
                  <a:ea typeface="굴림" pitchFamily="48" charset="-127"/>
                </a:endParaRPr>
              </a:p>
            </p:txBody>
          </p:sp>
        </p:grpSp>
      </p:grpSp>
      <p:pic>
        <p:nvPicPr>
          <p:cNvPr id="134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60325"/>
            <a:ext cx="34448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5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2700"/>
            <a:ext cx="91821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6" name="Group 12"/>
          <p:cNvGrpSpPr>
            <a:grpSpLocks/>
          </p:cNvGrpSpPr>
          <p:nvPr userDrawn="1"/>
        </p:nvGrpSpPr>
        <p:grpSpPr bwMode="auto">
          <a:xfrm>
            <a:off x="-4905375" y="-4464050"/>
            <a:ext cx="14631988" cy="14631988"/>
            <a:chOff x="-3090" y="-2812"/>
            <a:chExt cx="9217" cy="9217"/>
          </a:xfrm>
        </p:grpSpPr>
        <p:sp>
          <p:nvSpPr>
            <p:cNvPr id="137" name="AutoShape 13"/>
            <p:cNvSpPr>
              <a:spLocks noChangeArrowheads="1"/>
            </p:cNvSpPr>
            <p:nvPr/>
          </p:nvSpPr>
          <p:spPr bwMode="auto">
            <a:xfrm>
              <a:off x="693" y="958"/>
              <a:ext cx="1644" cy="1644"/>
            </a:xfrm>
            <a:custGeom>
              <a:avLst/>
              <a:gdLst>
                <a:gd name="T0" fmla="*/ 822 w 21600"/>
                <a:gd name="T1" fmla="*/ 0 h 21600"/>
                <a:gd name="T2" fmla="*/ 241 w 21600"/>
                <a:gd name="T3" fmla="*/ 241 h 21600"/>
                <a:gd name="T4" fmla="*/ 0 w 21600"/>
                <a:gd name="T5" fmla="*/ 822 h 21600"/>
                <a:gd name="T6" fmla="*/ 241 w 21600"/>
                <a:gd name="T7" fmla="*/ 1403 h 21600"/>
                <a:gd name="T8" fmla="*/ 822 w 21600"/>
                <a:gd name="T9" fmla="*/ 1644 h 21600"/>
                <a:gd name="T10" fmla="*/ 1403 w 21600"/>
                <a:gd name="T11" fmla="*/ 1403 h 21600"/>
                <a:gd name="T12" fmla="*/ 1644 w 21600"/>
                <a:gd name="T13" fmla="*/ 822 h 21600"/>
                <a:gd name="T14" fmla="*/ 1403 w 21600"/>
                <a:gd name="T15" fmla="*/ 241 h 21600"/>
                <a:gd name="T16" fmla="*/ 3166 w 21600"/>
                <a:gd name="T17" fmla="*/ 3166 h 21600"/>
                <a:gd name="T18" fmla="*/ 18434 w 21600"/>
                <a:gd name="T19" fmla="*/ 1843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533" y="10800"/>
                  </a:moveTo>
                  <a:cubicBezTo>
                    <a:pt x="4533" y="14261"/>
                    <a:pt x="7339" y="17067"/>
                    <a:pt x="10800" y="17067"/>
                  </a:cubicBezTo>
                  <a:cubicBezTo>
                    <a:pt x="14261" y="17067"/>
                    <a:pt x="17067" y="14261"/>
                    <a:pt x="17067" y="10800"/>
                  </a:cubicBezTo>
                  <a:cubicBezTo>
                    <a:pt x="17067" y="7339"/>
                    <a:pt x="14261" y="4533"/>
                    <a:pt x="10800" y="4533"/>
                  </a:cubicBezTo>
                  <a:cubicBezTo>
                    <a:pt x="7339" y="4533"/>
                    <a:pt x="4533" y="7339"/>
                    <a:pt x="4533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38" name="AutoShape 14"/>
            <p:cNvSpPr>
              <a:spLocks noChangeArrowheads="1"/>
            </p:cNvSpPr>
            <p:nvPr/>
          </p:nvSpPr>
          <p:spPr bwMode="auto">
            <a:xfrm>
              <a:off x="57" y="322"/>
              <a:ext cx="2916" cy="2916"/>
            </a:xfrm>
            <a:custGeom>
              <a:avLst/>
              <a:gdLst>
                <a:gd name="T0" fmla="*/ 1458 w 21600"/>
                <a:gd name="T1" fmla="*/ 0 h 21600"/>
                <a:gd name="T2" fmla="*/ 427 w 21600"/>
                <a:gd name="T3" fmla="*/ 427 h 21600"/>
                <a:gd name="T4" fmla="*/ 0 w 21600"/>
                <a:gd name="T5" fmla="*/ 1458 h 21600"/>
                <a:gd name="T6" fmla="*/ 427 w 21600"/>
                <a:gd name="T7" fmla="*/ 2489 h 21600"/>
                <a:gd name="T8" fmla="*/ 1458 w 21600"/>
                <a:gd name="T9" fmla="*/ 2916 h 21600"/>
                <a:gd name="T10" fmla="*/ 2489 w 21600"/>
                <a:gd name="T11" fmla="*/ 2489 h 21600"/>
                <a:gd name="T12" fmla="*/ 2916 w 21600"/>
                <a:gd name="T13" fmla="*/ 1458 h 21600"/>
                <a:gd name="T14" fmla="*/ 2489 w 21600"/>
                <a:gd name="T15" fmla="*/ 427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533" y="10800"/>
                  </a:moveTo>
                  <a:cubicBezTo>
                    <a:pt x="2533" y="15366"/>
                    <a:pt x="6234" y="19067"/>
                    <a:pt x="10800" y="19067"/>
                  </a:cubicBezTo>
                  <a:cubicBezTo>
                    <a:pt x="15366" y="19067"/>
                    <a:pt x="19067" y="15366"/>
                    <a:pt x="19067" y="10800"/>
                  </a:cubicBezTo>
                  <a:cubicBezTo>
                    <a:pt x="19067" y="6234"/>
                    <a:pt x="15366" y="2533"/>
                    <a:pt x="10800" y="2533"/>
                  </a:cubicBezTo>
                  <a:cubicBezTo>
                    <a:pt x="6234" y="2533"/>
                    <a:pt x="2533" y="6234"/>
                    <a:pt x="2533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39" name="AutoShape 15"/>
            <p:cNvSpPr>
              <a:spLocks noChangeArrowheads="1"/>
            </p:cNvSpPr>
            <p:nvPr/>
          </p:nvSpPr>
          <p:spPr bwMode="auto">
            <a:xfrm>
              <a:off x="-579" y="-314"/>
              <a:ext cx="4188" cy="4188"/>
            </a:xfrm>
            <a:custGeom>
              <a:avLst/>
              <a:gdLst>
                <a:gd name="T0" fmla="*/ 2094 w 21600"/>
                <a:gd name="T1" fmla="*/ 0 h 21600"/>
                <a:gd name="T2" fmla="*/ 613 w 21600"/>
                <a:gd name="T3" fmla="*/ 613 h 21600"/>
                <a:gd name="T4" fmla="*/ 0 w 21600"/>
                <a:gd name="T5" fmla="*/ 2094 h 21600"/>
                <a:gd name="T6" fmla="*/ 613 w 21600"/>
                <a:gd name="T7" fmla="*/ 3575 h 21600"/>
                <a:gd name="T8" fmla="*/ 2094 w 21600"/>
                <a:gd name="T9" fmla="*/ 4188 h 21600"/>
                <a:gd name="T10" fmla="*/ 3575 w 21600"/>
                <a:gd name="T11" fmla="*/ 3575 h 21600"/>
                <a:gd name="T12" fmla="*/ 4188 w 21600"/>
                <a:gd name="T13" fmla="*/ 2094 h 21600"/>
                <a:gd name="T14" fmla="*/ 3575 w 21600"/>
                <a:gd name="T15" fmla="*/ 613 h 21600"/>
                <a:gd name="T16" fmla="*/ 3162 w 21600"/>
                <a:gd name="T17" fmla="*/ 3162 h 21600"/>
                <a:gd name="T18" fmla="*/ 18438 w 21600"/>
                <a:gd name="T19" fmla="*/ 1843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90" y="10800"/>
                  </a:moveTo>
                  <a:cubicBezTo>
                    <a:pt x="1790" y="15776"/>
                    <a:pt x="5824" y="19810"/>
                    <a:pt x="10800" y="19810"/>
                  </a:cubicBezTo>
                  <a:cubicBezTo>
                    <a:pt x="15776" y="19810"/>
                    <a:pt x="19810" y="15776"/>
                    <a:pt x="19810" y="10800"/>
                  </a:cubicBezTo>
                  <a:cubicBezTo>
                    <a:pt x="19810" y="5824"/>
                    <a:pt x="15776" y="1790"/>
                    <a:pt x="10800" y="1790"/>
                  </a:cubicBezTo>
                  <a:cubicBezTo>
                    <a:pt x="5824" y="1790"/>
                    <a:pt x="1790" y="5824"/>
                    <a:pt x="1790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40" name="AutoShape 16"/>
            <p:cNvSpPr>
              <a:spLocks noChangeArrowheads="1"/>
            </p:cNvSpPr>
            <p:nvPr/>
          </p:nvSpPr>
          <p:spPr bwMode="auto">
            <a:xfrm>
              <a:off x="-1185" y="-920"/>
              <a:ext cx="5400" cy="5400"/>
            </a:xfrm>
            <a:custGeom>
              <a:avLst/>
              <a:gdLst>
                <a:gd name="T0" fmla="*/ 2700 w 21600"/>
                <a:gd name="T1" fmla="*/ 0 h 21600"/>
                <a:gd name="T2" fmla="*/ 791 w 21600"/>
                <a:gd name="T3" fmla="*/ 791 h 21600"/>
                <a:gd name="T4" fmla="*/ 0 w 21600"/>
                <a:gd name="T5" fmla="*/ 2700 h 21600"/>
                <a:gd name="T6" fmla="*/ 791 w 21600"/>
                <a:gd name="T7" fmla="*/ 4609 h 21600"/>
                <a:gd name="T8" fmla="*/ 2700 w 21600"/>
                <a:gd name="T9" fmla="*/ 5400 h 21600"/>
                <a:gd name="T10" fmla="*/ 4609 w 21600"/>
                <a:gd name="T11" fmla="*/ 4609 h 21600"/>
                <a:gd name="T12" fmla="*/ 5400 w 21600"/>
                <a:gd name="T13" fmla="*/ 2700 h 21600"/>
                <a:gd name="T14" fmla="*/ 4609 w 21600"/>
                <a:gd name="T15" fmla="*/ 791 h 21600"/>
                <a:gd name="T16" fmla="*/ 3164 w 21600"/>
                <a:gd name="T17" fmla="*/ 3164 h 21600"/>
                <a:gd name="T18" fmla="*/ 18436 w 21600"/>
                <a:gd name="T19" fmla="*/ 1843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41" name="AutoShape 17"/>
            <p:cNvSpPr>
              <a:spLocks noChangeArrowheads="1"/>
            </p:cNvSpPr>
            <p:nvPr/>
          </p:nvSpPr>
          <p:spPr bwMode="auto">
            <a:xfrm>
              <a:off x="-1971" y="-1717"/>
              <a:ext cx="6972" cy="6972"/>
            </a:xfrm>
            <a:custGeom>
              <a:avLst/>
              <a:gdLst>
                <a:gd name="T0" fmla="*/ 3486 w 21600"/>
                <a:gd name="T1" fmla="*/ 0 h 21600"/>
                <a:gd name="T2" fmla="*/ 1021 w 21600"/>
                <a:gd name="T3" fmla="*/ 1021 h 21600"/>
                <a:gd name="T4" fmla="*/ 0 w 21600"/>
                <a:gd name="T5" fmla="*/ 3486 h 21600"/>
                <a:gd name="T6" fmla="*/ 1021 w 21600"/>
                <a:gd name="T7" fmla="*/ 5951 h 21600"/>
                <a:gd name="T8" fmla="*/ 3486 w 21600"/>
                <a:gd name="T9" fmla="*/ 6972 h 21600"/>
                <a:gd name="T10" fmla="*/ 5951 w 21600"/>
                <a:gd name="T11" fmla="*/ 5951 h 21600"/>
                <a:gd name="T12" fmla="*/ 6972 w 21600"/>
                <a:gd name="T13" fmla="*/ 3486 h 21600"/>
                <a:gd name="T14" fmla="*/ 5951 w 21600"/>
                <a:gd name="T15" fmla="*/ 1021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42" name="AutoShape 18"/>
            <p:cNvSpPr>
              <a:spLocks noChangeArrowheads="1"/>
            </p:cNvSpPr>
            <p:nvPr/>
          </p:nvSpPr>
          <p:spPr bwMode="auto">
            <a:xfrm>
              <a:off x="-3090" y="-2812"/>
              <a:ext cx="9218" cy="9218"/>
            </a:xfrm>
            <a:custGeom>
              <a:avLst/>
              <a:gdLst>
                <a:gd name="T0" fmla="*/ 4609 w 21600"/>
                <a:gd name="T1" fmla="*/ 0 h 21600"/>
                <a:gd name="T2" fmla="*/ 1350 w 21600"/>
                <a:gd name="T3" fmla="*/ 1350 h 21600"/>
                <a:gd name="T4" fmla="*/ 0 w 21600"/>
                <a:gd name="T5" fmla="*/ 4609 h 21600"/>
                <a:gd name="T6" fmla="*/ 1350 w 21600"/>
                <a:gd name="T7" fmla="*/ 7868 h 21600"/>
                <a:gd name="T8" fmla="*/ 4609 w 21600"/>
                <a:gd name="T9" fmla="*/ 9218 h 21600"/>
                <a:gd name="T10" fmla="*/ 7868 w 21600"/>
                <a:gd name="T11" fmla="*/ 7868 h 21600"/>
                <a:gd name="T12" fmla="*/ 9218 w 21600"/>
                <a:gd name="T13" fmla="*/ 4609 h 21600"/>
                <a:gd name="T14" fmla="*/ 7868 w 21600"/>
                <a:gd name="T15" fmla="*/ 135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472" y="10800"/>
                  </a:moveTo>
                  <a:cubicBezTo>
                    <a:pt x="1472" y="15952"/>
                    <a:pt x="5648" y="20128"/>
                    <a:pt x="10800" y="20128"/>
                  </a:cubicBezTo>
                  <a:cubicBezTo>
                    <a:pt x="15952" y="20128"/>
                    <a:pt x="20128" y="15952"/>
                    <a:pt x="20128" y="10800"/>
                  </a:cubicBezTo>
                  <a:cubicBezTo>
                    <a:pt x="20128" y="5648"/>
                    <a:pt x="15952" y="1472"/>
                    <a:pt x="10800" y="1472"/>
                  </a:cubicBezTo>
                  <a:cubicBezTo>
                    <a:pt x="5648" y="1472"/>
                    <a:pt x="1472" y="5648"/>
                    <a:pt x="1472" y="1080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</p:grpSp>
      <p:sp>
        <p:nvSpPr>
          <p:cNvPr id="143" name="Rectangle 19"/>
          <p:cNvSpPr>
            <a:spLocks noChangeArrowheads="1"/>
          </p:cNvSpPr>
          <p:nvPr userDrawn="1"/>
        </p:nvSpPr>
        <p:spPr bwMode="auto">
          <a:xfrm>
            <a:off x="-9525" y="2509838"/>
            <a:ext cx="9153525" cy="1127125"/>
          </a:xfrm>
          <a:prstGeom prst="rect">
            <a:avLst/>
          </a:prstGeom>
          <a:solidFill>
            <a:srgbClr val="003399">
              <a:alpha val="50000"/>
            </a:srgbClr>
          </a:solidFill>
          <a:ln w="9360">
            <a:solidFill>
              <a:srgbClr val="3399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144" name="Rectangle 20"/>
          <p:cNvSpPr>
            <a:spLocks noChangeArrowheads="1"/>
          </p:cNvSpPr>
          <p:nvPr userDrawn="1"/>
        </p:nvSpPr>
        <p:spPr bwMode="auto">
          <a:xfrm>
            <a:off x="-9525" y="2314575"/>
            <a:ext cx="9182100" cy="1127125"/>
          </a:xfrm>
          <a:prstGeom prst="rect">
            <a:avLst/>
          </a:prstGeom>
          <a:solidFill>
            <a:srgbClr val="003399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pic>
        <p:nvPicPr>
          <p:cNvPr id="145" name="Picture 2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3429000"/>
            <a:ext cx="915352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2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924050"/>
            <a:ext cx="915352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Group 23"/>
          <p:cNvGrpSpPr>
            <a:grpSpLocks/>
          </p:cNvGrpSpPr>
          <p:nvPr userDrawn="1"/>
        </p:nvGrpSpPr>
        <p:grpSpPr bwMode="auto">
          <a:xfrm>
            <a:off x="3509963" y="1300163"/>
            <a:ext cx="5224462" cy="911225"/>
            <a:chOff x="2211" y="819"/>
            <a:chExt cx="3291" cy="574"/>
          </a:xfrm>
        </p:grpSpPr>
        <p:sp>
          <p:nvSpPr>
            <p:cNvPr id="148" name="Oval 24"/>
            <p:cNvSpPr>
              <a:spLocks noChangeArrowheads="1"/>
            </p:cNvSpPr>
            <p:nvPr/>
          </p:nvSpPr>
          <p:spPr bwMode="auto">
            <a:xfrm>
              <a:off x="2211" y="82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49" name="Oval 25"/>
            <p:cNvSpPr>
              <a:spLocks noChangeArrowheads="1"/>
            </p:cNvSpPr>
            <p:nvPr/>
          </p:nvSpPr>
          <p:spPr bwMode="auto">
            <a:xfrm>
              <a:off x="2317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0" name="Oval 26"/>
            <p:cNvSpPr>
              <a:spLocks noChangeArrowheads="1"/>
            </p:cNvSpPr>
            <p:nvPr/>
          </p:nvSpPr>
          <p:spPr bwMode="auto">
            <a:xfrm>
              <a:off x="2423" y="82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1" name="Oval 27"/>
            <p:cNvSpPr>
              <a:spLocks noChangeArrowheads="1"/>
            </p:cNvSpPr>
            <p:nvPr/>
          </p:nvSpPr>
          <p:spPr bwMode="auto">
            <a:xfrm>
              <a:off x="2529" y="82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2" name="Oval 28"/>
            <p:cNvSpPr>
              <a:spLocks noChangeArrowheads="1"/>
            </p:cNvSpPr>
            <p:nvPr/>
          </p:nvSpPr>
          <p:spPr bwMode="auto">
            <a:xfrm>
              <a:off x="2635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3" name="Oval 29"/>
            <p:cNvSpPr>
              <a:spLocks noChangeArrowheads="1"/>
            </p:cNvSpPr>
            <p:nvPr/>
          </p:nvSpPr>
          <p:spPr bwMode="auto">
            <a:xfrm>
              <a:off x="2741" y="82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4" name="Oval 30"/>
            <p:cNvSpPr>
              <a:spLocks noChangeArrowheads="1"/>
            </p:cNvSpPr>
            <p:nvPr/>
          </p:nvSpPr>
          <p:spPr bwMode="auto">
            <a:xfrm>
              <a:off x="2854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5" name="Oval 31"/>
            <p:cNvSpPr>
              <a:spLocks noChangeArrowheads="1"/>
            </p:cNvSpPr>
            <p:nvPr/>
          </p:nvSpPr>
          <p:spPr bwMode="auto">
            <a:xfrm>
              <a:off x="2960" y="82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6" name="Oval 32"/>
            <p:cNvSpPr>
              <a:spLocks noChangeArrowheads="1"/>
            </p:cNvSpPr>
            <p:nvPr/>
          </p:nvSpPr>
          <p:spPr bwMode="auto">
            <a:xfrm>
              <a:off x="3066" y="82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7" name="Oval 33"/>
            <p:cNvSpPr>
              <a:spLocks noChangeArrowheads="1"/>
            </p:cNvSpPr>
            <p:nvPr/>
          </p:nvSpPr>
          <p:spPr bwMode="auto">
            <a:xfrm>
              <a:off x="3172" y="82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8" name="Oval 34"/>
            <p:cNvSpPr>
              <a:spLocks noChangeArrowheads="1"/>
            </p:cNvSpPr>
            <p:nvPr/>
          </p:nvSpPr>
          <p:spPr bwMode="auto">
            <a:xfrm>
              <a:off x="3278" y="82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59" name="Oval 35"/>
            <p:cNvSpPr>
              <a:spLocks noChangeArrowheads="1"/>
            </p:cNvSpPr>
            <p:nvPr/>
          </p:nvSpPr>
          <p:spPr bwMode="auto">
            <a:xfrm>
              <a:off x="3384" y="81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0" name="Oval 36"/>
            <p:cNvSpPr>
              <a:spLocks noChangeArrowheads="1"/>
            </p:cNvSpPr>
            <p:nvPr/>
          </p:nvSpPr>
          <p:spPr bwMode="auto">
            <a:xfrm>
              <a:off x="3497" y="82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1" name="Oval 37"/>
            <p:cNvSpPr>
              <a:spLocks noChangeArrowheads="1"/>
            </p:cNvSpPr>
            <p:nvPr/>
          </p:nvSpPr>
          <p:spPr bwMode="auto">
            <a:xfrm>
              <a:off x="3603" y="82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2" name="Oval 38"/>
            <p:cNvSpPr>
              <a:spLocks noChangeArrowheads="1"/>
            </p:cNvSpPr>
            <p:nvPr/>
          </p:nvSpPr>
          <p:spPr bwMode="auto">
            <a:xfrm>
              <a:off x="3709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3" name="Oval 39"/>
            <p:cNvSpPr>
              <a:spLocks noChangeArrowheads="1"/>
            </p:cNvSpPr>
            <p:nvPr/>
          </p:nvSpPr>
          <p:spPr bwMode="auto">
            <a:xfrm>
              <a:off x="3815" y="82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4" name="Oval 40"/>
            <p:cNvSpPr>
              <a:spLocks noChangeArrowheads="1"/>
            </p:cNvSpPr>
            <p:nvPr/>
          </p:nvSpPr>
          <p:spPr bwMode="auto">
            <a:xfrm>
              <a:off x="3921" y="82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5" name="Oval 41"/>
            <p:cNvSpPr>
              <a:spLocks noChangeArrowheads="1"/>
            </p:cNvSpPr>
            <p:nvPr/>
          </p:nvSpPr>
          <p:spPr bwMode="auto">
            <a:xfrm>
              <a:off x="4027" y="82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6" name="Oval 42"/>
            <p:cNvSpPr>
              <a:spLocks noChangeArrowheads="1"/>
            </p:cNvSpPr>
            <p:nvPr/>
          </p:nvSpPr>
          <p:spPr bwMode="auto">
            <a:xfrm>
              <a:off x="4140" y="82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7" name="Oval 43"/>
            <p:cNvSpPr>
              <a:spLocks noChangeArrowheads="1"/>
            </p:cNvSpPr>
            <p:nvPr/>
          </p:nvSpPr>
          <p:spPr bwMode="auto">
            <a:xfrm>
              <a:off x="4246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8" name="Oval 44"/>
            <p:cNvSpPr>
              <a:spLocks noChangeArrowheads="1"/>
            </p:cNvSpPr>
            <p:nvPr/>
          </p:nvSpPr>
          <p:spPr bwMode="auto">
            <a:xfrm>
              <a:off x="4352" y="82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69" name="Oval 45"/>
            <p:cNvSpPr>
              <a:spLocks noChangeArrowheads="1"/>
            </p:cNvSpPr>
            <p:nvPr/>
          </p:nvSpPr>
          <p:spPr bwMode="auto">
            <a:xfrm>
              <a:off x="4458" y="82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0" name="Oval 46"/>
            <p:cNvSpPr>
              <a:spLocks noChangeArrowheads="1"/>
            </p:cNvSpPr>
            <p:nvPr/>
          </p:nvSpPr>
          <p:spPr bwMode="auto">
            <a:xfrm>
              <a:off x="4564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1" name="Oval 47"/>
            <p:cNvSpPr>
              <a:spLocks noChangeArrowheads="1"/>
            </p:cNvSpPr>
            <p:nvPr/>
          </p:nvSpPr>
          <p:spPr bwMode="auto">
            <a:xfrm>
              <a:off x="4670" y="82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2" name="Oval 48"/>
            <p:cNvSpPr>
              <a:spLocks noChangeArrowheads="1"/>
            </p:cNvSpPr>
            <p:nvPr/>
          </p:nvSpPr>
          <p:spPr bwMode="auto">
            <a:xfrm>
              <a:off x="4783" y="826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3" name="Oval 49"/>
            <p:cNvSpPr>
              <a:spLocks noChangeArrowheads="1"/>
            </p:cNvSpPr>
            <p:nvPr/>
          </p:nvSpPr>
          <p:spPr bwMode="auto">
            <a:xfrm>
              <a:off x="4889" y="82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4" name="Oval 50"/>
            <p:cNvSpPr>
              <a:spLocks noChangeArrowheads="1"/>
            </p:cNvSpPr>
            <p:nvPr/>
          </p:nvSpPr>
          <p:spPr bwMode="auto">
            <a:xfrm>
              <a:off x="4995" y="82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5" name="Oval 51"/>
            <p:cNvSpPr>
              <a:spLocks noChangeArrowheads="1"/>
            </p:cNvSpPr>
            <p:nvPr/>
          </p:nvSpPr>
          <p:spPr bwMode="auto">
            <a:xfrm>
              <a:off x="5101" y="82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6" name="Oval 52"/>
            <p:cNvSpPr>
              <a:spLocks noChangeArrowheads="1"/>
            </p:cNvSpPr>
            <p:nvPr/>
          </p:nvSpPr>
          <p:spPr bwMode="auto">
            <a:xfrm>
              <a:off x="5207" y="82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7" name="Oval 53"/>
            <p:cNvSpPr>
              <a:spLocks noChangeArrowheads="1"/>
            </p:cNvSpPr>
            <p:nvPr/>
          </p:nvSpPr>
          <p:spPr bwMode="auto">
            <a:xfrm>
              <a:off x="2211" y="94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8" name="Oval 54"/>
            <p:cNvSpPr>
              <a:spLocks noChangeArrowheads="1"/>
            </p:cNvSpPr>
            <p:nvPr/>
          </p:nvSpPr>
          <p:spPr bwMode="auto">
            <a:xfrm>
              <a:off x="2317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79" name="Oval 55"/>
            <p:cNvSpPr>
              <a:spLocks noChangeArrowheads="1"/>
            </p:cNvSpPr>
            <p:nvPr/>
          </p:nvSpPr>
          <p:spPr bwMode="auto">
            <a:xfrm>
              <a:off x="2423" y="94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0" name="Oval 56"/>
            <p:cNvSpPr>
              <a:spLocks noChangeArrowheads="1"/>
            </p:cNvSpPr>
            <p:nvPr/>
          </p:nvSpPr>
          <p:spPr bwMode="auto">
            <a:xfrm>
              <a:off x="2529" y="94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1" name="Oval 57"/>
            <p:cNvSpPr>
              <a:spLocks noChangeArrowheads="1"/>
            </p:cNvSpPr>
            <p:nvPr/>
          </p:nvSpPr>
          <p:spPr bwMode="auto">
            <a:xfrm>
              <a:off x="2635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2" name="Oval 58"/>
            <p:cNvSpPr>
              <a:spLocks noChangeArrowheads="1"/>
            </p:cNvSpPr>
            <p:nvPr/>
          </p:nvSpPr>
          <p:spPr bwMode="auto">
            <a:xfrm>
              <a:off x="2741" y="94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3" name="Oval 59"/>
            <p:cNvSpPr>
              <a:spLocks noChangeArrowheads="1"/>
            </p:cNvSpPr>
            <p:nvPr/>
          </p:nvSpPr>
          <p:spPr bwMode="auto">
            <a:xfrm>
              <a:off x="2854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4" name="Oval 60"/>
            <p:cNvSpPr>
              <a:spLocks noChangeArrowheads="1"/>
            </p:cNvSpPr>
            <p:nvPr/>
          </p:nvSpPr>
          <p:spPr bwMode="auto">
            <a:xfrm>
              <a:off x="2960" y="94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5" name="Oval 61"/>
            <p:cNvSpPr>
              <a:spLocks noChangeArrowheads="1"/>
            </p:cNvSpPr>
            <p:nvPr/>
          </p:nvSpPr>
          <p:spPr bwMode="auto">
            <a:xfrm>
              <a:off x="3066" y="94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6" name="Oval 62"/>
            <p:cNvSpPr>
              <a:spLocks noChangeArrowheads="1"/>
            </p:cNvSpPr>
            <p:nvPr/>
          </p:nvSpPr>
          <p:spPr bwMode="auto">
            <a:xfrm>
              <a:off x="3172" y="94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7" name="Oval 63"/>
            <p:cNvSpPr>
              <a:spLocks noChangeArrowheads="1"/>
            </p:cNvSpPr>
            <p:nvPr/>
          </p:nvSpPr>
          <p:spPr bwMode="auto">
            <a:xfrm>
              <a:off x="3278" y="94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8" name="Oval 64"/>
            <p:cNvSpPr>
              <a:spLocks noChangeArrowheads="1"/>
            </p:cNvSpPr>
            <p:nvPr/>
          </p:nvSpPr>
          <p:spPr bwMode="auto">
            <a:xfrm>
              <a:off x="3384" y="93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89" name="Oval 65"/>
            <p:cNvSpPr>
              <a:spLocks noChangeArrowheads="1"/>
            </p:cNvSpPr>
            <p:nvPr/>
          </p:nvSpPr>
          <p:spPr bwMode="auto">
            <a:xfrm>
              <a:off x="3497" y="94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0" name="Oval 66"/>
            <p:cNvSpPr>
              <a:spLocks noChangeArrowheads="1"/>
            </p:cNvSpPr>
            <p:nvPr/>
          </p:nvSpPr>
          <p:spPr bwMode="auto">
            <a:xfrm>
              <a:off x="3603" y="94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1" name="Oval 67"/>
            <p:cNvSpPr>
              <a:spLocks noChangeArrowheads="1"/>
            </p:cNvSpPr>
            <p:nvPr/>
          </p:nvSpPr>
          <p:spPr bwMode="auto">
            <a:xfrm>
              <a:off x="3709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2" name="Oval 68"/>
            <p:cNvSpPr>
              <a:spLocks noChangeArrowheads="1"/>
            </p:cNvSpPr>
            <p:nvPr/>
          </p:nvSpPr>
          <p:spPr bwMode="auto">
            <a:xfrm>
              <a:off x="3815" y="94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3" name="Oval 69"/>
            <p:cNvSpPr>
              <a:spLocks noChangeArrowheads="1"/>
            </p:cNvSpPr>
            <p:nvPr/>
          </p:nvSpPr>
          <p:spPr bwMode="auto">
            <a:xfrm>
              <a:off x="3921" y="94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4" name="Oval 70"/>
            <p:cNvSpPr>
              <a:spLocks noChangeArrowheads="1"/>
            </p:cNvSpPr>
            <p:nvPr/>
          </p:nvSpPr>
          <p:spPr bwMode="auto">
            <a:xfrm>
              <a:off x="4027" y="94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5" name="Oval 71"/>
            <p:cNvSpPr>
              <a:spLocks noChangeArrowheads="1"/>
            </p:cNvSpPr>
            <p:nvPr/>
          </p:nvSpPr>
          <p:spPr bwMode="auto">
            <a:xfrm>
              <a:off x="4140" y="94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6" name="Oval 72"/>
            <p:cNvSpPr>
              <a:spLocks noChangeArrowheads="1"/>
            </p:cNvSpPr>
            <p:nvPr/>
          </p:nvSpPr>
          <p:spPr bwMode="auto">
            <a:xfrm>
              <a:off x="4246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7" name="Oval 73"/>
            <p:cNvSpPr>
              <a:spLocks noChangeArrowheads="1"/>
            </p:cNvSpPr>
            <p:nvPr/>
          </p:nvSpPr>
          <p:spPr bwMode="auto">
            <a:xfrm>
              <a:off x="4352" y="94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8" name="Oval 74"/>
            <p:cNvSpPr>
              <a:spLocks noChangeArrowheads="1"/>
            </p:cNvSpPr>
            <p:nvPr/>
          </p:nvSpPr>
          <p:spPr bwMode="auto">
            <a:xfrm>
              <a:off x="4458" y="94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199" name="Oval 75"/>
            <p:cNvSpPr>
              <a:spLocks noChangeArrowheads="1"/>
            </p:cNvSpPr>
            <p:nvPr/>
          </p:nvSpPr>
          <p:spPr bwMode="auto">
            <a:xfrm>
              <a:off x="4564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0" name="Oval 76"/>
            <p:cNvSpPr>
              <a:spLocks noChangeArrowheads="1"/>
            </p:cNvSpPr>
            <p:nvPr/>
          </p:nvSpPr>
          <p:spPr bwMode="auto">
            <a:xfrm>
              <a:off x="4670" y="94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1" name="Oval 77"/>
            <p:cNvSpPr>
              <a:spLocks noChangeArrowheads="1"/>
            </p:cNvSpPr>
            <p:nvPr/>
          </p:nvSpPr>
          <p:spPr bwMode="auto">
            <a:xfrm>
              <a:off x="4783" y="946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2" name="Oval 78"/>
            <p:cNvSpPr>
              <a:spLocks noChangeArrowheads="1"/>
            </p:cNvSpPr>
            <p:nvPr/>
          </p:nvSpPr>
          <p:spPr bwMode="auto">
            <a:xfrm>
              <a:off x="4889" y="94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3" name="Oval 79"/>
            <p:cNvSpPr>
              <a:spLocks noChangeArrowheads="1"/>
            </p:cNvSpPr>
            <p:nvPr/>
          </p:nvSpPr>
          <p:spPr bwMode="auto">
            <a:xfrm>
              <a:off x="4995" y="94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4" name="Oval 80"/>
            <p:cNvSpPr>
              <a:spLocks noChangeArrowheads="1"/>
            </p:cNvSpPr>
            <p:nvPr/>
          </p:nvSpPr>
          <p:spPr bwMode="auto">
            <a:xfrm>
              <a:off x="5101" y="94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5" name="Oval 81"/>
            <p:cNvSpPr>
              <a:spLocks noChangeArrowheads="1"/>
            </p:cNvSpPr>
            <p:nvPr/>
          </p:nvSpPr>
          <p:spPr bwMode="auto">
            <a:xfrm>
              <a:off x="5207" y="94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6" name="Oval 82"/>
            <p:cNvSpPr>
              <a:spLocks noChangeArrowheads="1"/>
            </p:cNvSpPr>
            <p:nvPr/>
          </p:nvSpPr>
          <p:spPr bwMode="auto">
            <a:xfrm>
              <a:off x="2423" y="107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2529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8" name="Oval 84"/>
            <p:cNvSpPr>
              <a:spLocks noChangeArrowheads="1"/>
            </p:cNvSpPr>
            <p:nvPr/>
          </p:nvSpPr>
          <p:spPr bwMode="auto">
            <a:xfrm>
              <a:off x="2635" y="107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09" name="Oval 85"/>
            <p:cNvSpPr>
              <a:spLocks noChangeArrowheads="1"/>
            </p:cNvSpPr>
            <p:nvPr/>
          </p:nvSpPr>
          <p:spPr bwMode="auto">
            <a:xfrm>
              <a:off x="2741" y="107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0" name="Oval 86"/>
            <p:cNvSpPr>
              <a:spLocks noChangeArrowheads="1"/>
            </p:cNvSpPr>
            <p:nvPr/>
          </p:nvSpPr>
          <p:spPr bwMode="auto">
            <a:xfrm>
              <a:off x="2847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1" name="Oval 87"/>
            <p:cNvSpPr>
              <a:spLocks noChangeArrowheads="1"/>
            </p:cNvSpPr>
            <p:nvPr/>
          </p:nvSpPr>
          <p:spPr bwMode="auto">
            <a:xfrm>
              <a:off x="2953" y="107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2" name="Oval 88"/>
            <p:cNvSpPr>
              <a:spLocks noChangeArrowheads="1"/>
            </p:cNvSpPr>
            <p:nvPr/>
          </p:nvSpPr>
          <p:spPr bwMode="auto">
            <a:xfrm>
              <a:off x="3066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3" name="Oval 89"/>
            <p:cNvSpPr>
              <a:spLocks noChangeArrowheads="1"/>
            </p:cNvSpPr>
            <p:nvPr/>
          </p:nvSpPr>
          <p:spPr bwMode="auto">
            <a:xfrm>
              <a:off x="3172" y="107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4" name="Oval 90"/>
            <p:cNvSpPr>
              <a:spLocks noChangeArrowheads="1"/>
            </p:cNvSpPr>
            <p:nvPr/>
          </p:nvSpPr>
          <p:spPr bwMode="auto">
            <a:xfrm>
              <a:off x="3278" y="107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5" name="Oval 91"/>
            <p:cNvSpPr>
              <a:spLocks noChangeArrowheads="1"/>
            </p:cNvSpPr>
            <p:nvPr/>
          </p:nvSpPr>
          <p:spPr bwMode="auto">
            <a:xfrm>
              <a:off x="3384" y="106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6" name="Oval 92"/>
            <p:cNvSpPr>
              <a:spLocks noChangeArrowheads="1"/>
            </p:cNvSpPr>
            <p:nvPr/>
          </p:nvSpPr>
          <p:spPr bwMode="auto">
            <a:xfrm>
              <a:off x="3490" y="107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7" name="Oval 93"/>
            <p:cNvSpPr>
              <a:spLocks noChangeArrowheads="1"/>
            </p:cNvSpPr>
            <p:nvPr/>
          </p:nvSpPr>
          <p:spPr bwMode="auto">
            <a:xfrm>
              <a:off x="3596" y="1068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8" name="Oval 94"/>
            <p:cNvSpPr>
              <a:spLocks noChangeArrowheads="1"/>
            </p:cNvSpPr>
            <p:nvPr/>
          </p:nvSpPr>
          <p:spPr bwMode="auto">
            <a:xfrm>
              <a:off x="3709" y="107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19" name="Oval 95"/>
            <p:cNvSpPr>
              <a:spLocks noChangeArrowheads="1"/>
            </p:cNvSpPr>
            <p:nvPr/>
          </p:nvSpPr>
          <p:spPr bwMode="auto">
            <a:xfrm>
              <a:off x="3815" y="107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0" name="Oval 96"/>
            <p:cNvSpPr>
              <a:spLocks noChangeArrowheads="1"/>
            </p:cNvSpPr>
            <p:nvPr/>
          </p:nvSpPr>
          <p:spPr bwMode="auto">
            <a:xfrm>
              <a:off x="3921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1" name="Oval 97"/>
            <p:cNvSpPr>
              <a:spLocks noChangeArrowheads="1"/>
            </p:cNvSpPr>
            <p:nvPr/>
          </p:nvSpPr>
          <p:spPr bwMode="auto">
            <a:xfrm>
              <a:off x="4027" y="107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2" name="Oval 98"/>
            <p:cNvSpPr>
              <a:spLocks noChangeArrowheads="1"/>
            </p:cNvSpPr>
            <p:nvPr/>
          </p:nvSpPr>
          <p:spPr bwMode="auto">
            <a:xfrm>
              <a:off x="4133" y="107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3" name="Oval 99"/>
            <p:cNvSpPr>
              <a:spLocks noChangeArrowheads="1"/>
            </p:cNvSpPr>
            <p:nvPr/>
          </p:nvSpPr>
          <p:spPr bwMode="auto">
            <a:xfrm>
              <a:off x="4239" y="106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4" name="Oval 100"/>
            <p:cNvSpPr>
              <a:spLocks noChangeArrowheads="1"/>
            </p:cNvSpPr>
            <p:nvPr/>
          </p:nvSpPr>
          <p:spPr bwMode="auto">
            <a:xfrm>
              <a:off x="4352" y="107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5" name="Oval 101"/>
            <p:cNvSpPr>
              <a:spLocks noChangeArrowheads="1"/>
            </p:cNvSpPr>
            <p:nvPr/>
          </p:nvSpPr>
          <p:spPr bwMode="auto">
            <a:xfrm>
              <a:off x="4458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6" name="Oval 102"/>
            <p:cNvSpPr>
              <a:spLocks noChangeArrowheads="1"/>
            </p:cNvSpPr>
            <p:nvPr/>
          </p:nvSpPr>
          <p:spPr bwMode="auto">
            <a:xfrm>
              <a:off x="4564" y="107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7" name="Oval 103"/>
            <p:cNvSpPr>
              <a:spLocks noChangeArrowheads="1"/>
            </p:cNvSpPr>
            <p:nvPr/>
          </p:nvSpPr>
          <p:spPr bwMode="auto">
            <a:xfrm>
              <a:off x="4670" y="1071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8" name="Oval 104"/>
            <p:cNvSpPr>
              <a:spLocks noChangeArrowheads="1"/>
            </p:cNvSpPr>
            <p:nvPr/>
          </p:nvSpPr>
          <p:spPr bwMode="auto">
            <a:xfrm>
              <a:off x="4776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29" name="Oval 105"/>
            <p:cNvSpPr>
              <a:spLocks noChangeArrowheads="1"/>
            </p:cNvSpPr>
            <p:nvPr/>
          </p:nvSpPr>
          <p:spPr bwMode="auto">
            <a:xfrm>
              <a:off x="4882" y="107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0" name="Oval 106"/>
            <p:cNvSpPr>
              <a:spLocks noChangeArrowheads="1"/>
            </p:cNvSpPr>
            <p:nvPr/>
          </p:nvSpPr>
          <p:spPr bwMode="auto">
            <a:xfrm>
              <a:off x="4995" y="107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1" name="Oval 107"/>
            <p:cNvSpPr>
              <a:spLocks noChangeArrowheads="1"/>
            </p:cNvSpPr>
            <p:nvPr/>
          </p:nvSpPr>
          <p:spPr bwMode="auto">
            <a:xfrm>
              <a:off x="5101" y="107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2" name="Oval 108"/>
            <p:cNvSpPr>
              <a:spLocks noChangeArrowheads="1"/>
            </p:cNvSpPr>
            <p:nvPr/>
          </p:nvSpPr>
          <p:spPr bwMode="auto">
            <a:xfrm>
              <a:off x="5207" y="107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3" name="Oval 109"/>
            <p:cNvSpPr>
              <a:spLocks noChangeArrowheads="1"/>
            </p:cNvSpPr>
            <p:nvPr/>
          </p:nvSpPr>
          <p:spPr bwMode="auto">
            <a:xfrm>
              <a:off x="5313" y="1072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4" name="Oval 110"/>
            <p:cNvSpPr>
              <a:spLocks noChangeArrowheads="1"/>
            </p:cNvSpPr>
            <p:nvPr/>
          </p:nvSpPr>
          <p:spPr bwMode="auto">
            <a:xfrm>
              <a:off x="5419" y="1073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5" name="Oval 111"/>
            <p:cNvSpPr>
              <a:spLocks noChangeArrowheads="1"/>
            </p:cNvSpPr>
            <p:nvPr/>
          </p:nvSpPr>
          <p:spPr bwMode="auto">
            <a:xfrm>
              <a:off x="2643" y="119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6" name="Oval 112"/>
            <p:cNvSpPr>
              <a:spLocks noChangeArrowheads="1"/>
            </p:cNvSpPr>
            <p:nvPr/>
          </p:nvSpPr>
          <p:spPr bwMode="auto">
            <a:xfrm>
              <a:off x="2749" y="1188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7" name="Oval 113"/>
            <p:cNvSpPr>
              <a:spLocks noChangeArrowheads="1"/>
            </p:cNvSpPr>
            <p:nvPr/>
          </p:nvSpPr>
          <p:spPr bwMode="auto">
            <a:xfrm>
              <a:off x="2855" y="118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8" name="Oval 114"/>
            <p:cNvSpPr>
              <a:spLocks noChangeArrowheads="1"/>
            </p:cNvSpPr>
            <p:nvPr/>
          </p:nvSpPr>
          <p:spPr bwMode="auto">
            <a:xfrm>
              <a:off x="2961" y="1187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39" name="Oval 115"/>
            <p:cNvSpPr>
              <a:spLocks noChangeArrowheads="1"/>
            </p:cNvSpPr>
            <p:nvPr/>
          </p:nvSpPr>
          <p:spPr bwMode="auto">
            <a:xfrm>
              <a:off x="3067" y="1188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0" name="Oval 116"/>
            <p:cNvSpPr>
              <a:spLocks noChangeArrowheads="1"/>
            </p:cNvSpPr>
            <p:nvPr/>
          </p:nvSpPr>
          <p:spPr bwMode="auto">
            <a:xfrm>
              <a:off x="3173" y="1186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1" name="Oval 117"/>
            <p:cNvSpPr>
              <a:spLocks noChangeArrowheads="1"/>
            </p:cNvSpPr>
            <p:nvPr/>
          </p:nvSpPr>
          <p:spPr bwMode="auto">
            <a:xfrm>
              <a:off x="3286" y="1188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2" name="Oval 118"/>
            <p:cNvSpPr>
              <a:spLocks noChangeArrowheads="1"/>
            </p:cNvSpPr>
            <p:nvPr/>
          </p:nvSpPr>
          <p:spPr bwMode="auto">
            <a:xfrm>
              <a:off x="3392" y="1186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3" name="Oval 119"/>
            <p:cNvSpPr>
              <a:spLocks noChangeArrowheads="1"/>
            </p:cNvSpPr>
            <p:nvPr/>
          </p:nvSpPr>
          <p:spPr bwMode="auto">
            <a:xfrm>
              <a:off x="3498" y="1187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4" name="Oval 120"/>
            <p:cNvSpPr>
              <a:spLocks noChangeArrowheads="1"/>
            </p:cNvSpPr>
            <p:nvPr/>
          </p:nvSpPr>
          <p:spPr bwMode="auto">
            <a:xfrm>
              <a:off x="3604" y="118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5" name="Oval 121"/>
            <p:cNvSpPr>
              <a:spLocks noChangeArrowheads="1"/>
            </p:cNvSpPr>
            <p:nvPr/>
          </p:nvSpPr>
          <p:spPr bwMode="auto">
            <a:xfrm>
              <a:off x="3710" y="1186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6" name="Oval 122"/>
            <p:cNvSpPr>
              <a:spLocks noChangeArrowheads="1"/>
            </p:cNvSpPr>
            <p:nvPr/>
          </p:nvSpPr>
          <p:spPr bwMode="auto">
            <a:xfrm>
              <a:off x="3816" y="118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7" name="Oval 123"/>
            <p:cNvSpPr>
              <a:spLocks noChangeArrowheads="1"/>
            </p:cNvSpPr>
            <p:nvPr/>
          </p:nvSpPr>
          <p:spPr bwMode="auto">
            <a:xfrm>
              <a:off x="3929" y="1189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8" name="Oval 124"/>
            <p:cNvSpPr>
              <a:spLocks noChangeArrowheads="1"/>
            </p:cNvSpPr>
            <p:nvPr/>
          </p:nvSpPr>
          <p:spPr bwMode="auto">
            <a:xfrm>
              <a:off x="4035" y="1187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49" name="Oval 125"/>
            <p:cNvSpPr>
              <a:spLocks noChangeArrowheads="1"/>
            </p:cNvSpPr>
            <p:nvPr/>
          </p:nvSpPr>
          <p:spPr bwMode="auto">
            <a:xfrm>
              <a:off x="2651" y="1310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50" name="Oval 126"/>
            <p:cNvSpPr>
              <a:spLocks noChangeArrowheads="1"/>
            </p:cNvSpPr>
            <p:nvPr/>
          </p:nvSpPr>
          <p:spPr bwMode="auto">
            <a:xfrm>
              <a:off x="2757" y="1308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51" name="Oval 127"/>
            <p:cNvSpPr>
              <a:spLocks noChangeArrowheads="1"/>
            </p:cNvSpPr>
            <p:nvPr/>
          </p:nvSpPr>
          <p:spPr bwMode="auto">
            <a:xfrm>
              <a:off x="3173" y="1305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  <p:sp>
          <p:nvSpPr>
            <p:cNvPr id="252" name="Oval 128"/>
            <p:cNvSpPr>
              <a:spLocks noChangeArrowheads="1"/>
            </p:cNvSpPr>
            <p:nvPr/>
          </p:nvSpPr>
          <p:spPr bwMode="auto">
            <a:xfrm>
              <a:off x="3300" y="1304"/>
              <a:ext cx="84" cy="84"/>
            </a:xfrm>
            <a:prstGeom prst="ellipse">
              <a:avLst/>
            </a:prstGeom>
            <a:solidFill>
              <a:srgbClr val="FFFFFF">
                <a:alpha val="29999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48" charset="-127"/>
                <a:ea typeface="굴림" pitchFamily="48" charset="-127"/>
              </a:endParaRPr>
            </a:p>
          </p:txBody>
        </p:sp>
      </p:grpSp>
      <p:sp>
        <p:nvSpPr>
          <p:cNvPr id="253" name="Line 129"/>
          <p:cNvSpPr>
            <a:spLocks noChangeShapeType="1"/>
          </p:cNvSpPr>
          <p:nvPr userDrawn="1"/>
        </p:nvSpPr>
        <p:spPr bwMode="auto">
          <a:xfrm>
            <a:off x="0" y="3429000"/>
            <a:ext cx="9144000" cy="1588"/>
          </a:xfrm>
          <a:prstGeom prst="line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254" name="Line 130"/>
          <p:cNvSpPr>
            <a:spLocks noChangeShapeType="1"/>
          </p:cNvSpPr>
          <p:nvPr userDrawn="1"/>
        </p:nvSpPr>
        <p:spPr bwMode="auto">
          <a:xfrm>
            <a:off x="0" y="1714500"/>
            <a:ext cx="9144000" cy="1588"/>
          </a:xfrm>
          <a:prstGeom prst="line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255" name="Line 131"/>
          <p:cNvSpPr>
            <a:spLocks noChangeShapeType="1"/>
          </p:cNvSpPr>
          <p:nvPr userDrawn="1"/>
        </p:nvSpPr>
        <p:spPr bwMode="auto">
          <a:xfrm>
            <a:off x="0" y="3643313"/>
            <a:ext cx="9144000" cy="1587"/>
          </a:xfrm>
          <a:prstGeom prst="line">
            <a:avLst/>
          </a:prstGeom>
          <a:noFill/>
          <a:ln w="936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256" name="Rectangle 134"/>
          <p:cNvSpPr txBox="1">
            <a:spLocks noChangeArrowheads="1"/>
          </p:cNvSpPr>
          <p:nvPr userDrawn="1"/>
        </p:nvSpPr>
        <p:spPr bwMode="auto">
          <a:xfrm>
            <a:off x="4379913" y="6648450"/>
            <a:ext cx="684212" cy="212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 latinLnBrk="0">
              <a:buClr>
                <a:srgbClr val="045C75"/>
              </a:buClr>
              <a:defRPr/>
            </a:pPr>
            <a:fld id="{1FF0B77F-DD94-4D0C-861C-19A05A1F3068}" type="slidenum">
              <a:rPr kumimoji="0" lang="en-GB" altLang="ko-KR" sz="800">
                <a:solidFill>
                  <a:srgbClr val="045C75"/>
                </a:solidFill>
                <a:latin typeface="바탕" pitchFamily="18" charset="-127"/>
                <a:ea typeface="바탕" pitchFamily="18" charset="-127"/>
              </a:rPr>
              <a:pPr algn="r" latinLnBrk="0">
                <a:buClr>
                  <a:srgbClr val="045C75"/>
                </a:buClr>
                <a:defRPr/>
              </a:pPr>
              <a:t>‹#›</a:t>
            </a:fld>
            <a:endParaRPr kumimoji="0" lang="en-GB" altLang="ko-KR" sz="800">
              <a:solidFill>
                <a:srgbClr val="045C75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57" name="Text Box 136"/>
          <p:cNvSpPr txBox="1">
            <a:spLocks noChangeArrowheads="1"/>
          </p:cNvSpPr>
          <p:nvPr userDrawn="1"/>
        </p:nvSpPr>
        <p:spPr bwMode="auto">
          <a:xfrm>
            <a:off x="2667000" y="6354763"/>
            <a:ext cx="3352800" cy="366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48" charset="-127"/>
              <a:ea typeface="굴림" pitchFamily="48" charset="-127"/>
            </a:endParaRPr>
          </a:p>
        </p:txBody>
      </p:sp>
      <p:sp>
        <p:nvSpPr>
          <p:cNvPr id="380" name="Rectangle 13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8013" cy="157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tIns="46800"/>
          <a:lstStyle/>
          <a:p>
            <a:pPr lvl="0"/>
            <a:r>
              <a:rPr lang="ko-KR" altLang="en-GB" smtClean="0"/>
              <a:t>제목 텍스트의 서식을 편집하려면 클릭하십시오</a:t>
            </a:r>
            <a:r>
              <a:rPr lang="en-GB" altLang="ko-KR" smtClean="0"/>
              <a:t>.</a:t>
            </a:r>
          </a:p>
        </p:txBody>
      </p:sp>
      <p:sp>
        <p:nvSpPr>
          <p:cNvPr id="381" name="Rectangle 133"/>
          <p:cNvSpPr>
            <a:spLocks noGrp="1" noChangeArrowheads="1"/>
          </p:cNvSpPr>
          <p:nvPr>
            <p:ph idx="1"/>
          </p:nvPr>
        </p:nvSpPr>
        <p:spPr bwMode="auto">
          <a:xfrm>
            <a:off x="457200" y="1935163"/>
            <a:ext cx="8228013" cy="438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lvl="0"/>
            <a:r>
              <a:rPr lang="ko-KR" altLang="en-GB" noProof="0" dirty="0" smtClean="0"/>
              <a:t>아웃트라인 텍스트의 서식을 편집하려면 클릭하십시오</a:t>
            </a:r>
          </a:p>
          <a:p>
            <a:pPr lvl="1"/>
            <a:r>
              <a:rPr lang="en-GB" altLang="ko-KR" noProof="0" dirty="0" smtClean="0"/>
              <a:t>2</a:t>
            </a:r>
            <a:r>
              <a:rPr lang="ko-KR" altLang="en-GB" noProof="0" dirty="0" smtClean="0"/>
              <a:t>번째 아웃트라인</a:t>
            </a:r>
          </a:p>
          <a:p>
            <a:pPr lvl="2"/>
            <a:r>
              <a:rPr lang="en-GB" altLang="ko-KR" noProof="0" dirty="0" smtClean="0"/>
              <a:t>3</a:t>
            </a:r>
            <a:r>
              <a:rPr lang="ko-KR" altLang="en-GB" noProof="0" dirty="0" smtClean="0"/>
              <a:t>번째 아웃트라인</a:t>
            </a:r>
          </a:p>
          <a:p>
            <a:pPr lvl="3"/>
            <a:r>
              <a:rPr lang="en-GB" altLang="ko-KR" noProof="0" dirty="0" smtClean="0"/>
              <a:t>4</a:t>
            </a:r>
            <a:r>
              <a:rPr lang="ko-KR" altLang="en-GB" noProof="0" dirty="0" smtClean="0"/>
              <a:t>번째 아웃트라인</a:t>
            </a:r>
          </a:p>
          <a:p>
            <a:pPr lvl="4"/>
            <a:r>
              <a:rPr lang="en-GB" altLang="ko-KR" noProof="0" dirty="0" smtClean="0"/>
              <a:t>5</a:t>
            </a:r>
            <a:r>
              <a:rPr lang="ko-KR" altLang="en-GB" noProof="0" dirty="0" smtClean="0"/>
              <a:t>번째 아웃트라인</a:t>
            </a:r>
          </a:p>
          <a:p>
            <a:pPr lvl="4"/>
            <a:r>
              <a:rPr lang="en-GB" altLang="ko-KR" noProof="0" dirty="0" smtClean="0"/>
              <a:t>6</a:t>
            </a:r>
            <a:r>
              <a:rPr lang="ko-KR" altLang="en-GB" noProof="0" dirty="0" smtClean="0"/>
              <a:t>번째 아웃트라인</a:t>
            </a:r>
          </a:p>
          <a:p>
            <a:pPr lvl="4"/>
            <a:r>
              <a:rPr lang="en-GB" altLang="ko-KR" noProof="0" dirty="0" smtClean="0"/>
              <a:t>7</a:t>
            </a:r>
            <a:r>
              <a:rPr lang="ko-KR" altLang="en-GB" noProof="0" dirty="0" smtClean="0"/>
              <a:t>번째 아웃트라인</a:t>
            </a:r>
          </a:p>
          <a:p>
            <a:pPr lvl="4"/>
            <a:r>
              <a:rPr lang="en-GB" altLang="ko-KR" noProof="0" dirty="0" smtClean="0"/>
              <a:t>8</a:t>
            </a:r>
            <a:r>
              <a:rPr lang="ko-KR" altLang="en-GB" noProof="0" dirty="0" smtClean="0"/>
              <a:t>번째 아웃트라인</a:t>
            </a:r>
          </a:p>
          <a:p>
            <a:pPr lvl="4"/>
            <a:r>
              <a:rPr lang="en-GB" altLang="ko-KR" noProof="0" dirty="0" smtClean="0"/>
              <a:t>9</a:t>
            </a:r>
            <a:r>
              <a:rPr lang="ko-KR" altLang="en-GB" noProof="0" dirty="0" smtClean="0"/>
              <a:t>번째 아웃트라인</a:t>
            </a:r>
          </a:p>
        </p:txBody>
      </p:sp>
      <p:sp>
        <p:nvSpPr>
          <p:cNvPr id="258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79913" y="6648450"/>
            <a:ext cx="685800" cy="214313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fld id="{FEE19C80-02A3-4975-BE85-FCC396B9E88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59" name="날짜 개체 틀 12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92F1C-6DA3-4226-829B-B3EDF22A34A6}" type="datetimeFigureOut">
              <a:rPr lang="en-US" altLang="ko-KR"/>
              <a:pPr>
                <a:defRPr/>
              </a:pPr>
              <a:t>11/30/2015</a:t>
            </a:fld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60" name="바닥글 개체 틀 12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536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latinLnBrk="0"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latinLnBrk="0"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1028" name="제목 개체 틀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smtClean="0"/>
          </a:p>
        </p:txBody>
      </p:sp>
      <p:sp>
        <p:nvSpPr>
          <p:cNvPr id="1029" name="텍스트 개체 틀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smtClean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solidFill>
                  <a:srgbClr val="045C75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7806998-B526-47FE-9102-13216BBB99FE}" type="datetimeFigureOut">
              <a:rPr lang="en-US" altLang="ko-KR"/>
              <a:pPr>
                <a:defRPr/>
              </a:pPr>
              <a:t>11/30/2015</a:t>
            </a:fld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latinLnBrk="0">
              <a:defRPr kumimoji="0" sz="12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solidFill>
                  <a:srgbClr val="045C75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A425D61-2EE8-4EFE-9815-F458EBDABB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3" name="그룹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/>
            </a:p>
          </p:txBody>
        </p:sp>
      </p:grpSp>
      <p:pic>
        <p:nvPicPr>
          <p:cNvPr id="14" name="그림 13" descr="영문시그니춰_가로A.gif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lum bright="1000"/>
          </a:blip>
          <a:stretch>
            <a:fillRect/>
          </a:stretch>
        </p:blipFill>
        <p:spPr>
          <a:xfrm>
            <a:off x="5414926" y="76244"/>
            <a:ext cx="3412427" cy="47049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HY중고딕" pitchFamily="16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  <a:cs typeface="HY중고딕" pitchFamily="16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  <a:cs typeface="HY중고딕" pitchFamily="16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  <a:cs typeface="HY중고딕" pitchFamily="16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  <a:cs typeface="HY중고딕" pitchFamily="16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HY중고딕" pitchFamily="18" charset="-127"/>
        </a:defRPr>
      </a:lvl9pPr>
    </p:titleStyle>
    <p:bodyStyle>
      <a:lvl1pPr marL="273050" indent="-273050" algn="l" rtl="0" eaLnBrk="0" fontAlgn="base" latinLnBrk="1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HY신명조" pitchFamily="16" charset="0"/>
        </a:defRPr>
      </a:lvl1pPr>
      <a:lvl2pPr marL="639763" indent="-2460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HY신명조" pitchFamily="16" charset="0"/>
        </a:defRPr>
      </a:lvl2pPr>
      <a:lvl3pPr marL="912813" indent="-24606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HY신명조" pitchFamily="16" charset="0"/>
        </a:defRPr>
      </a:lvl3pPr>
      <a:lvl4pPr marL="1187450" indent="-209550" algn="l" rtl="0" eaLnBrk="0" fontAlgn="base" latinLnBrk="1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HY신명조" pitchFamily="16" charset="0"/>
        </a:defRPr>
      </a:lvl4pPr>
      <a:lvl5pPr marL="1462088" indent="-209550" algn="l" rtl="0" eaLnBrk="0" fontAlgn="base" latinLnBrk="1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HY신명조" pitchFamily="16" charset="0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gi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png"/><Relationship Id="rId4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png"/><Relationship Id="rId4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png"/><Relationship Id="rId4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9.png"/><Relationship Id="rId4" Type="http://schemas.openxmlformats.org/officeDocument/2006/relationships/image" Target="../media/image2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png"/><Relationship Id="rId4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20.wmf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20.png"/><Relationship Id="rId4" Type="http://schemas.openxmlformats.org/officeDocument/2006/relationships/image" Target="../media/image2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0.png"/><Relationship Id="rId4" Type="http://schemas.openxmlformats.org/officeDocument/2006/relationships/image" Target="../media/image2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0.png"/><Relationship Id="rId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1.png"/><Relationship Id="rId4" Type="http://schemas.openxmlformats.org/officeDocument/2006/relationships/image" Target="../media/image20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wmf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9.wmf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10.png"/><Relationship Id="rId5" Type="http://schemas.openxmlformats.org/officeDocument/2006/relationships/image" Target="../media/image41.emf"/><Relationship Id="rId4" Type="http://schemas.openxmlformats.org/officeDocument/2006/relationships/oleObject" Target="../embeddings/Microsoft_Excel_97-2003_Worksheet111.xls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37"/>
          <p:cNvSpPr txBox="1">
            <a:spLocks noChangeArrowheads="1"/>
          </p:cNvSpPr>
          <p:nvPr/>
        </p:nvSpPr>
        <p:spPr bwMode="auto">
          <a:xfrm>
            <a:off x="3509963" y="4000500"/>
            <a:ext cx="1722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dirty="0">
                <a:latin typeface="HY견고딕" pitchFamily="18" charset="-127"/>
              </a:rPr>
              <a:t>신기일</a:t>
            </a:r>
            <a:endParaRPr lang="ko-KR" altLang="en-US" sz="4000" baseline="30000" dirty="0">
              <a:latin typeface="HY견고딕" pitchFamily="18" charset="-127"/>
            </a:endParaRPr>
          </a:p>
        </p:txBody>
      </p:sp>
      <p:sp>
        <p:nvSpPr>
          <p:cNvPr id="2190" name="Rectangle 142"/>
          <p:cNvSpPr>
            <a:spLocks noChangeArrowheads="1"/>
          </p:cNvSpPr>
          <p:nvPr/>
        </p:nvSpPr>
        <p:spPr bwMode="auto">
          <a:xfrm>
            <a:off x="714348" y="5500702"/>
            <a:ext cx="764381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2800" dirty="0" err="1">
                <a:noFill/>
                <a:latin typeface="HY견고딕" pitchFamily="16" charset="0"/>
                <a:ea typeface="굴림" pitchFamily="48" charset="-127"/>
              </a:rPr>
              <a:t>에너지에너지경경제연구원</a:t>
            </a:r>
            <a:endParaRPr lang="ko-KR" altLang="en-US" sz="2800" dirty="0">
              <a:noFill/>
              <a:latin typeface="HY견고딕" pitchFamily="16" charset="0"/>
              <a:ea typeface="굴림" pitchFamily="48" charset="-127"/>
            </a:endParaRP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285750" y="6429375"/>
            <a:ext cx="8585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HY중고딕" pitchFamily="18" charset="-127"/>
              </a:rPr>
              <a:t>한국외국어대학교 통계학과 교수</a:t>
            </a:r>
            <a:r>
              <a:rPr lang="en-US" altLang="ko-KR">
                <a:latin typeface="HY중고딕" pitchFamily="18" charset="-127"/>
              </a:rPr>
              <a:t>, E-mail : keyshin@hufs.ac.kr</a:t>
            </a: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Rectangle 142"/>
          <p:cNvSpPr>
            <a:spLocks noChangeArrowheads="1"/>
          </p:cNvSpPr>
          <p:nvPr/>
        </p:nvSpPr>
        <p:spPr bwMode="auto">
          <a:xfrm>
            <a:off x="107504" y="2674938"/>
            <a:ext cx="892899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4000" dirty="0" err="1" smtClean="0">
                <a:solidFill>
                  <a:schemeClr val="bg1"/>
                </a:solidFill>
              </a:rPr>
              <a:t>절사표본설계법과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추정법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17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99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104994"/>
                <a:ext cx="7643813" cy="3970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>
                  <a:buNone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모수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추정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-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모집단 크기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𝑁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이고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자료가 다음과 같이 정리됨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여기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서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개의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매우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큰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사업체가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전수층에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sz="1800" b="0" i="1" smtClean="0">
                        <a:latin typeface="Cambria Math"/>
                        <a:ea typeface="맑은 고딕" pitchFamily="50" charset="-127"/>
                      </a:rPr>
                      <m:t>포함되고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, 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나머지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𝑁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−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개가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표본층에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포함 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>
                  <a:buNone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104994"/>
                <a:ext cx="7643813" cy="3970318"/>
              </a:xfrm>
              <a:prstGeom prst="rect">
                <a:avLst/>
              </a:prstGeom>
              <a:blipFill rotWithShape="1">
                <a:blip r:embed="rId2"/>
                <a:stretch>
                  <a:fillRect l="-718" t="-7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_x102125024" descr="DRW0000032445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8633" y="2363862"/>
            <a:ext cx="5499671" cy="273050"/>
          </a:xfrm>
          <a:prstGeom prst="rect">
            <a:avLst/>
          </a:prstGeom>
          <a:noFill/>
        </p:spPr>
      </p:pic>
      <p:pic>
        <p:nvPicPr>
          <p:cNvPr id="10" name="_x102123264" descr="DRW0000032445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3824337"/>
            <a:ext cx="2466975" cy="61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66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100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2.3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감마 분포에서 모의실험 결과 𝑁 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209148"/>
                  </p:ext>
                </p:extLst>
              </p:nvPr>
            </p:nvGraphicFramePr>
            <p:xfrm>
              <a:off x="1080000" y="1800000"/>
              <a:ext cx="6912772" cy="5183124"/>
            </p:xfrm>
            <a:graphic>
              <a:graphicData uri="http://schemas.openxmlformats.org/drawingml/2006/table">
                <a:tbl>
                  <a:tblPr/>
                  <a:tblGrid>
                    <a:gridCol w="551551"/>
                    <a:gridCol w="600579"/>
                    <a:gridCol w="502523"/>
                    <a:gridCol w="551551"/>
                    <a:gridCol w="588321"/>
                    <a:gridCol w="589853"/>
                    <a:gridCol w="586789"/>
                    <a:gridCol w="588321"/>
                    <a:gridCol w="588321"/>
                    <a:gridCol w="588321"/>
                    <a:gridCol w="588321"/>
                    <a:gridCol w="588321"/>
                  </a:tblGrid>
                  <a:tr h="242374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200" i="1" smtClean="0">
                                    <a:latin typeface="Cambria Math"/>
                                    <a:ea typeface="굴림" pitchFamily="50" charset="-127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ko-KR" altLang="en-US" sz="12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휴먼명조" pitchFamily="2" charset="-127"/>
                                    <a:cs typeface="굴림" pitchFamily="50" charset="-127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4237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2039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52.2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52.1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5.95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5.76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117.4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2.60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116.3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8.12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443.9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445.0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326.8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313.0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452.7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6.08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453.3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5.51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249.7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6.43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129.4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7.02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130.5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1.22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5.90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5.68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2.24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2.16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7.90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7.54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167.6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3.10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8.97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229.8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6.74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229.4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9.94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5.29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5.86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191.4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308.0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3.77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307.9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10.30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203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209148"/>
                  </p:ext>
                </p:extLst>
              </p:nvPr>
            </p:nvGraphicFramePr>
            <p:xfrm>
              <a:off x="1080000" y="1800000"/>
              <a:ext cx="6912772" cy="4584009"/>
            </p:xfrm>
            <a:graphic>
              <a:graphicData uri="http://schemas.openxmlformats.org/drawingml/2006/table">
                <a:tbl>
                  <a:tblPr/>
                  <a:tblGrid>
                    <a:gridCol w="551551"/>
                    <a:gridCol w="600579"/>
                    <a:gridCol w="502523"/>
                    <a:gridCol w="551551"/>
                    <a:gridCol w="588321"/>
                    <a:gridCol w="589853"/>
                    <a:gridCol w="586789"/>
                    <a:gridCol w="588321"/>
                    <a:gridCol w="588321"/>
                    <a:gridCol w="588321"/>
                    <a:gridCol w="588321"/>
                    <a:gridCol w="588321"/>
                  </a:tblGrid>
                  <a:tr h="292608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r="-1161111" b="-75842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0909" r="-955556" b="-75842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30488" r="-1053659" b="-75842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802" r="-849451" b="-75842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565" r="-300518" b="-149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87565" r="-200518" b="-149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87565" r="-100518" b="-149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87565" r="-518" b="-149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5266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88481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52.2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52.1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5.95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5.76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117.4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2.60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116.3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8.12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443.9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445.0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326.8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313.0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452.7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6.08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453.3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5.51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249.7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6.43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129.4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7.02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130.5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1.22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5.90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5.68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2.24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2.16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7.90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7.54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167.6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3.10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210.9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8.97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229.8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350.1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6.74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229.4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9.94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5.29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352.5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5.86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191.4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308.0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3.77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307.9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10.30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848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39.5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19655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101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2.4 gamma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분포에서 모집단 수 𝑁에 따른 비교  𝑒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130147"/>
                  </p:ext>
                </p:extLst>
              </p:nvPr>
            </p:nvGraphicFramePr>
            <p:xfrm>
              <a:off x="1080000" y="1800000"/>
              <a:ext cx="6912764" cy="3896220"/>
            </p:xfrm>
            <a:graphic>
              <a:graphicData uri="http://schemas.openxmlformats.org/drawingml/2006/table">
                <a:tbl>
                  <a:tblPr/>
                  <a:tblGrid>
                    <a:gridCol w="527960"/>
                    <a:gridCol w="598356"/>
                    <a:gridCol w="527960"/>
                    <a:gridCol w="527960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</a:tblGrid>
                  <a:tr h="306000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ko-KR" altLang="en-US" sz="120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휴먼명조" pitchFamily="2" charset="-127"/>
                                    <a:cs typeface="굴림" pitchFamily="50" charset="-127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smtClean="0"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06000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1645.1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24.64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1255.5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945.9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6.52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746.4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946.1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3.44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113.6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7.67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113.6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7.53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1.98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3.63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3.61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2046.8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13.77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2041.5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14.09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801.0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24.14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1409.9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687.7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10.95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1407.7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12.22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20.43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3.70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4.14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130147"/>
                  </p:ext>
                </p:extLst>
              </p:nvPr>
            </p:nvGraphicFramePr>
            <p:xfrm>
              <a:off x="1080000" y="1800000"/>
              <a:ext cx="6912764" cy="3896220"/>
            </p:xfrm>
            <a:graphic>
              <a:graphicData uri="http://schemas.openxmlformats.org/drawingml/2006/table">
                <a:tbl>
                  <a:tblPr/>
                  <a:tblGrid>
                    <a:gridCol w="527960"/>
                    <a:gridCol w="598356"/>
                    <a:gridCol w="527960"/>
                    <a:gridCol w="527960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  <a:gridCol w="591316"/>
                  </a:tblGrid>
                  <a:tr h="306000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r="-1204598" b="-545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88776" r="-969388" b="-545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15116" r="-1004651" b="-545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11494" r="-893103" b="-545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4536" r="-300515" b="-11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84536" r="-200515" b="-11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84536" r="-100515" b="-11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84536" r="-515" b="-119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28422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1645.1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24.64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1255.5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945.9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6.52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746.4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6.14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946.1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18.15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135.3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3.44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113.6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135.2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7.67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113.6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7.53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1.98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1.73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3.63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3.61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2046.8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806.5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13.77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2041.5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14.09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801.0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24.14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1409.9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4.22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687.7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10.95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1407.7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12.22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20.43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474.9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2.49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3.70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277.0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195.4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71.2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55.6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1.62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71.1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2.23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56.0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4.14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8284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775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2.4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모의실험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결론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 eaLnBrk="1" hangingPunct="1">
                  <a:lnSpc>
                    <a:spcPct val="150000"/>
                  </a:lnSpc>
                  <a:buFont typeface="Calibri" pitchFamily="34" charset="0"/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>
                        <a:latin typeface="Cambria Math"/>
                      </a:rPr>
                      <m:t>log</m:t>
                    </m:r>
                    <m:r>
                      <a:rPr lang="en-US" altLang="ko-KR" sz="1800" b="0" i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1800" b="0" i="0">
                        <a:latin typeface="Cambria Math"/>
                      </a:rPr>
                      <m:t>normal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분포의 모의실험 결과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이론적 표본 수와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절사점은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대부분의 결과에서 일치함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𝜎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=3, 5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에서 수치해석적 방법의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표본수와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절사점이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이론적 수에 비해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   크게 나타남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또한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추정된 표본 수와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절사점의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표준편차가 크게 나와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 안정적이지 못함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2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감마 분포의 모의실험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결과</a:t>
                </a: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이론적 표본 수와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절사점은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대부분의 결과에서 일치함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α=5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인 경우에는 수치해석 및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모수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추정 방법 모두 이론적인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결과보다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작게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나옴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표준편차의 경우 수치해석적 방법이 </a:t>
                </a: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모수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추정 방법에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비해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큰 것으로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나타남</a:t>
                </a:r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775364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74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673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비용함수를 이용한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절사점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추정법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 eaLnBrk="1" hangingPunct="1">
                  <a:lnSpc>
                    <a:spcPct val="150000"/>
                  </a:lnSpc>
                  <a:buFont typeface="Calibri" pitchFamily="34" charset="0"/>
                  <a:buAutoNum type="arabicParenR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일반적인 비용함수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</a:t>
                </a:r>
              </a:p>
              <a:p>
                <a:pPr marL="455613" lvl="1" indent="0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/>
                      </a:rPr>
                      <m:t>𝑇𝐶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=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/>
                      </a:rPr>
                      <m:t>⋯ </m:t>
                    </m:r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en-US" altLang="ko-KR" sz="18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:endParaRPr lang="en-US" altLang="ko-KR" sz="180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여기서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𝑇𝐶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총 비용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: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일종의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"overhead"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비용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ko-KR" sz="1800" b="0">
                        <a:latin typeface="Cambria Math"/>
                      </a:rPr>
                      <m:t>  </m:t>
                    </m:r>
                  </m:oMath>
                </a14:m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단위당 비용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2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개 층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전수층과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표본층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이 있는 경우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고려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𝐶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𝑠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𝑑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×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𝑡</a:t>
                </a:r>
              </a:p>
              <a:p>
                <a:pPr marL="455613" lvl="1" indent="0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𝐶</m:t>
                    </m:r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800" b="0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</a:rPr>
                          <m:t>𝑇𝐶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800" b="0" i="1">
                        <a:latin typeface="Cambria Math"/>
                      </a:rPr>
                      <m:t> </m:t>
                    </m:r>
                    <m:r>
                      <a:rPr lang="en-US" altLang="ko-KR" sz="1800" b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b="0" i="1">
                        <a:latin typeface="Cambria Math"/>
                      </a:rPr>
                      <m:t>𝑛</m:t>
                    </m:r>
                    <m:r>
                      <a:rPr lang="en-US" altLang="ko-KR" sz="1800" b="0" i="1">
                        <a:latin typeface="Cambria Math"/>
                      </a:rPr>
                      <m:t>−</m:t>
                    </m:r>
                    <m:r>
                      <a:rPr lang="en-US" altLang="ko-KR" sz="1800" b="0" i="1">
                        <a:latin typeface="Cambria Math"/>
                      </a:rPr>
                      <m:t>𝑡</m:t>
                    </m:r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b="0" i="1">
                        <a:latin typeface="Cambria Math"/>
                      </a:rPr>
                      <m:t>𝑠</m:t>
                    </m:r>
                    <m:r>
                      <a:rPr lang="en-US" altLang="ko-KR" sz="1800" b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3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2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절에서 구한 방법으로 최적의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𝑛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𝑡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를 구함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3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최적의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𝑛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𝑡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쌍을 비용함수에 적용한 후 최소의 비용을 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만족하는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𝑛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𝑡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쌍을  구함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673797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460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A new cut-off point determination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criterion</a:t>
            </a: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Figure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5. log-normal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분포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𝜎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=2,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𝜇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=10,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𝑒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=0.03)</a:t>
            </a: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붉은 선은 비용함수에서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d=1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인 경우의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𝑛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𝑡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이고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파란선은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d=1.3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인 경우의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𝑛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𝑡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붉은 선에 비해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파란선의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최적값이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왼쪽으로 옮겨짐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즉 적은 수의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규모를 확인할 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_x189114288" descr="EMB00000f707d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55272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22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A new cut-off point determination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criterion</a:t>
            </a: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Figure 6.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붉은 선은  총 표본 수 𝑛이고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파란선은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크기 𝑡       </a:t>
            </a:r>
          </a:p>
          <a:p>
            <a:pPr marL="0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log-normal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분포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𝜎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=2,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𝜇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=10,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𝑒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=0.03)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표본 수는 빠르게 감소하는 것에 비해 총 표본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수는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느리게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증가함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7" name="_x189117968" descr="EMB00000f707e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5257"/>
            <a:ext cx="6530857" cy="23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400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166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실제자료 분석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 eaLnBrk="1" hangingPunct="1">
                  <a:lnSpc>
                    <a:spcPct val="150000"/>
                  </a:lnSpc>
                  <a:buFont typeface="Calibri" pitchFamily="34" charset="0"/>
                  <a:buAutoNum type="arabicParenR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실제 자료분석에는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2012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년 화물 물동량 자료가 사용됨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자료 수는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430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개이며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log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변환 된 자료의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0" i="1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b="0" i="1">
                            <a:latin typeface="Cambria Math"/>
                          </a:rPr>
                          <m:t>𝜇</m:t>
                        </m:r>
                      </m:e>
                    </m:acc>
                    <m:r>
                      <a:rPr lang="en-US" altLang="ko-KR" b="0" i="1">
                        <a:latin typeface="Cambria Math"/>
                      </a:rPr>
                      <m:t>=5.978, </m:t>
                    </m:r>
                    <m:acc>
                      <m:accPr>
                        <m:chr m:val="̂"/>
                        <m:ctrlPr>
                          <a:rPr lang="en-US" altLang="ko-KR" b="0" i="1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b="0" i="1">
                            <a:latin typeface="Cambria Math"/>
                          </a:rPr>
                          <m:t>𝜎</m:t>
                        </m:r>
                      </m:e>
                    </m:acc>
                    <m:r>
                      <a:rPr lang="en-US" altLang="ko-KR" b="0" i="1">
                        <a:latin typeface="Cambria Math"/>
                      </a:rPr>
                      <m:t>=2.54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임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1661993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_x196684064" descr="EMB000014b859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51" y="2996952"/>
            <a:ext cx="592169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53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1200"/>
            <a:ext cx="7643813" cy="410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실제자료 분석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log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변환 후의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정규성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검정결과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정규성을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만족한다고 판단 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35854"/>
              </p:ext>
            </p:extLst>
          </p:nvPr>
        </p:nvGraphicFramePr>
        <p:xfrm>
          <a:off x="1475656" y="242088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Test 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Test statistics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P-value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Shapiro-Wilk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 = 0.99408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0.0942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Kolmogorov-Smirnov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 = 0.0374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0.1491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Cramer-von Mises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W-sq = 0.0658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0.2500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Anderson-Darling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A-sq = 0.459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0.2500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824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1200"/>
            <a:ext cx="7643813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실제자료 분석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추정된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모수와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수치해석적 방법을 이용한 총 표본 수와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    규모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155096"/>
                  </p:ext>
                </p:extLst>
              </p:nvPr>
            </p:nvGraphicFramePr>
            <p:xfrm>
              <a:off x="1631155" y="2764573"/>
              <a:ext cx="6096000" cy="21826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9001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kern="0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𝓮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𝑶𝑷𝑬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𝑶𝑷𝑬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𝑵𝑶𝑷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𝑵𝑶𝑷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114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69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34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1398001"/>
                  </p:ext>
                </p:extLst>
              </p:nvPr>
            </p:nvGraphicFramePr>
            <p:xfrm>
              <a:off x="1631155" y="2764573"/>
              <a:ext cx="6096000" cy="21826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284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500" t="-1852" r="-400000" b="-5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100500" t="-1852" r="-300000" b="-5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200500" t="-1852" r="-200000" b="-5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300500" t="-1852" r="-100000" b="-5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400500" t="-1852" b="-57037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114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111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69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34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5787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109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1200"/>
            <a:ext cx="7643813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실제자료 분석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비용함수를 고려한 최종 총 표본 수와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규모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3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결론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규모는 총 표본 수에 비해 상대적으로 빠르게 감소함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5035067"/>
                  </p:ext>
                </p:extLst>
              </p:nvPr>
            </p:nvGraphicFramePr>
            <p:xfrm>
              <a:off x="1631155" y="2492896"/>
              <a:ext cx="6095999" cy="28818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185420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kern="0" spc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𝓭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1854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2.0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kern="0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</a:rPr>
                                  <m:t>𝓮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𝑶𝑷𝑬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𝑶𝑷𝑬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𝑂𝑃𝐸</m:t>
                                    </m:r>
                                  </m:sub>
                                  <m:sup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𝑂𝑃𝐸</m:t>
                                    </m:r>
                                  </m:sub>
                                  <m:sup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𝑂𝑃𝐸</m:t>
                                    </m:r>
                                  </m:sub>
                                  <m:sup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𝑂𝑃𝐸</m:t>
                                    </m:r>
                                  </m:sub>
                                  <m:sup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95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56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43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28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459453"/>
                  </p:ext>
                </p:extLst>
              </p:nvPr>
            </p:nvGraphicFramePr>
            <p:xfrm>
              <a:off x="1631155" y="2492896"/>
              <a:ext cx="6095999" cy="28818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328422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64770" marR="64770" marT="17907" marB="17907" anchor="ctr"/>
                    </a:tc>
                    <a:tc gridSpan="6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16803" t="-1852" b="-7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2.0</a:t>
                          </a: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699" t="-178689" r="-599301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100699" t="-178689" r="-499301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200699" t="-178689" r="-399301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302817" t="-178689" r="-302113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400000" t="-178689" r="-200000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500000" t="-178689" r="-100000" b="-5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2"/>
                          <a:stretch>
                            <a:fillRect l="-600000" t="-178689" b="-5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138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95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56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43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31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28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3598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57250" y="1124744"/>
            <a:ext cx="764381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buNone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모 총합    에 대한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추정량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     은 다음과 같음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또한 분산은 다음과 같음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N :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모집단 규모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크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기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t :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take-all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stratum )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n-t :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(take-some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stratum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n :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총 표본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: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분산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buNone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_x102123264" descr="DRW0000032445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210164"/>
            <a:ext cx="161925" cy="273050"/>
          </a:xfrm>
          <a:prstGeom prst="rect">
            <a:avLst/>
          </a:prstGeom>
          <a:noFill/>
        </p:spPr>
      </p:pic>
      <p:pic>
        <p:nvPicPr>
          <p:cNvPr id="10" name="_x102123344" descr="DRW00000324454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5853" y="1210164"/>
            <a:ext cx="161925" cy="319088"/>
          </a:xfrm>
          <a:prstGeom prst="rect">
            <a:avLst/>
          </a:prstGeom>
          <a:noFill/>
        </p:spPr>
      </p:pic>
      <p:pic>
        <p:nvPicPr>
          <p:cNvPr id="11" name="_x102126624" descr="DRW0000032445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3743" y="1773312"/>
            <a:ext cx="3262313" cy="863600"/>
          </a:xfrm>
          <a:prstGeom prst="rect">
            <a:avLst/>
          </a:prstGeom>
          <a:noFill/>
        </p:spPr>
      </p:pic>
      <p:pic>
        <p:nvPicPr>
          <p:cNvPr id="13" name="_x103752688" descr="DRW00000324455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8844" y="3407593"/>
            <a:ext cx="3151188" cy="525463"/>
          </a:xfrm>
          <a:prstGeom prst="rect">
            <a:avLst/>
          </a:prstGeom>
          <a:noFill/>
        </p:spPr>
      </p:pic>
      <p:pic>
        <p:nvPicPr>
          <p:cNvPr id="14" name="_x102125824" descr="DRW0000032445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07864" y="5301208"/>
            <a:ext cx="429072" cy="232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7806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1200"/>
            <a:ext cx="764381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실제자료 분석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5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만약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모집단 자료의 분포를 알고 있다면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모수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추정을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결과를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이용하면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수치해석적인 방법에 비해 정확한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절사점과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표본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수를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구할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현실적으로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조사비용이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다르므로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이를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고려한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결정이 필요하며 이 결과로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전수층의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표본 규모가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줄어들게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됨으로써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전수층에서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발생할 수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있는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무응답의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영향력을 줄일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913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029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총계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𝑌</m:t>
                        </m:r>
                      </m:e>
                    </m:acc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sup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𝑧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</m:e>
                    </m:nary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+1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</m:sup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𝑦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분산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𝑉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전체 표본 크기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𝑛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(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𝑡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)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𝑛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</m:d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𝑡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[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]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/>
                                    <a:ea typeface="맑은 고딕" pitchFamily="50" charset="-127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+(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[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]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𝑁</m:t>
                                    </m:r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𝑌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sup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𝑦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</m:e>
                    </m:nary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,</m:t>
                    </m:r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𝑦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(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𝑖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)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특성치가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𝑖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번째로 큰 추출단위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𝑛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(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)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𝑁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에서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추출한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전체 표본의 크기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𝑛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</m:d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−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는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크기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분산임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029326"/>
              </a:xfrm>
              <a:prstGeom prst="rect">
                <a:avLst/>
              </a:prstGeom>
              <a:blipFill rotWithShape="1">
                <a:blip r:embed="rId2"/>
                <a:stretch>
                  <a:fillRect t="-44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094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864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아이디어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V</m:t>
                    </m:r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를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/>
                        <a:ea typeface="맑은 고딕" pitchFamily="50" charset="-127"/>
                      </a:rPr>
                      <m:t>t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로 미분하여 최소값을 구할 수 없음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L-H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알고리즘은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dirty="0">
                        <a:latin typeface="Cambria Math"/>
                        <a:ea typeface="맑은 고딕" pitchFamily="50" charset="-127"/>
                      </a:rPr>
                      <m:t>t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를 고정한 상태에서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𝑁</m:t>
                                    </m:r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를 계산함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자료에 따라 분산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은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스무드한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함수가 아니라 점프가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일어나거나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톱니 모양이 될 수 있어 최적 값이 일정하지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않을 수 있음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스무드한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함수를 적합한 후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적합된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값을 이용하여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>
                        <a:latin typeface="Cambria Math"/>
                        <a:ea typeface="맑은 고딕" pitchFamily="50" charset="-127"/>
                      </a:rPr>
                      <m:t>V</m:t>
                    </m:r>
                    <m:r>
                      <a:rPr lang="en-US" altLang="ko-KR" sz="1800" b="0">
                        <a:latin typeface="Cambria Math"/>
                        <a:ea typeface="맑은 고딕" pitchFamily="50" charset="-127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을 구하고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이를 미분하여 최소값을 구할 수 있음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지수함수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파워함수 사용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864345"/>
              </a:xfrm>
              <a:prstGeom prst="rect">
                <a:avLst/>
              </a:prstGeom>
              <a:blipFill rotWithShape="1">
                <a:blip r:embed="rId2"/>
                <a:stretch>
                  <a:fillRect r="-2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8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139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지수함수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Model</m:t>
                    </m:r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 1 : 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a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e</m:t>
                        </m:r>
                      </m:e>
                      <m:sup>
                        <m: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bt</m:t>
                        </m:r>
                      </m:sup>
                    </m:sSup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Minimize</m:t>
                    </m:r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 b="0" i="0">
                        <a:latin typeface="Cambria Math"/>
                        <a:ea typeface="맑은 고딕" pitchFamily="50" charset="-127"/>
                      </a:rPr>
                      <m:t>V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Y</m:t>
                            </m:r>
                          </m:e>
                        </m:acc>
                      </m:e>
                    </m:d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Min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N</m:t>
                            </m:r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t</m:t>
                            </m:r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N</m:t>
                                </m:r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n</m:t>
                                </m:r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t</m:t>
                                </m:r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)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n</m:t>
                            </m:r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t</m:t>
                                </m:r>
                              </m:e>
                            </m:d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t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a</m:t>
                            </m:r>
                            <m:sSup>
                              <m:sSup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bt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/>
                        <a:ea typeface="맑은 고딕" pitchFamily="50" charset="-127"/>
                      </a:rPr>
                      <m:t>t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 대해 미분하여 풀면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맑은 고딕" pitchFamily="50" charset="-127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맑은 고딕" pitchFamily="50" charset="-127"/>
                            </a:rPr>
                            <m:t>Exp</m:t>
                          </m:r>
                        </m:sub>
                      </m:sSub>
                      <m:r>
                        <a:rPr lang="en-US" altLang="ko-KR" b="0" i="0" smtClean="0">
                          <a:latin typeface="Cambria Math"/>
                          <a:ea typeface="맑은 고딕" pitchFamily="50" charset="-127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  <a:ea typeface="맑은 고딕" pitchFamily="50" charset="-127"/>
                                </a:rPr>
                                <m:t>N</m:t>
                              </m:r>
                              <m:r>
                                <a:rPr lang="en-US" altLang="ko-KR" b="0" i="0" smtClean="0">
                                  <a:latin typeface="Cambria Math"/>
                                  <a:ea typeface="맑은 고딕" pitchFamily="50" charset="-127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  <a:ea typeface="맑은 고딕" pitchFamily="50" charset="-127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  <a:ea typeface="맑은 고딕" pitchFamily="50" charset="-127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맑은 고딕" pitchFamily="50" charset="-127"/>
                            </a:rPr>
                            <m:t>b</m:t>
                          </m:r>
                          <m: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ko-KR" b="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b="0" i="1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b="0" i="0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en-US" altLang="ko-KR" b="0" i="0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b="0" i="0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  <m:t>n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b="0" i="1">
                                                      <a:latin typeface="Cambria Math"/>
                                                      <a:ea typeface="맑은 고딕" pitchFamily="50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ko-KR" b="0" i="0">
                                                      <a:latin typeface="Cambria Math"/>
                                                      <a:ea typeface="맑은 고딕" pitchFamily="50" charset="-127"/>
                                                    </a:rPr>
                                                    <m:t>t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b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0">
                                      <a:latin typeface="Cambria Math"/>
                                      <a:ea typeface="Cambria Math"/>
                                    </a:rPr>
                                    <m:t>+4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  <a:ea typeface="Cambria Math"/>
                                    </a:rPr>
                                    <m:t>b</m:t>
                                  </m:r>
                                  <m:d>
                                    <m:dPr>
                                      <m:ctrlPr>
                                        <a:rPr lang="en-US" altLang="ko-KR" b="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N</m:t>
                                      </m:r>
                                      <m:r>
                                        <a:rPr lang="en-US" altLang="ko-KR" b="0" i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n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t</m:t>
                                          </m:r>
                                        </m:e>
                                      </m:d>
                                      <m:r>
                                        <a:rPr lang="en-US" altLang="ko-KR" b="0" i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b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t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0">
                              <a:latin typeface="Cambria Math"/>
                              <a:ea typeface="맑은 고딕" pitchFamily="50" charset="-127"/>
                            </a:rPr>
                            <m:t>(2</m:t>
                          </m:r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  <a:ea typeface="맑은 고딕" pitchFamily="50" charset="-127"/>
                            </a:rPr>
                            <m:t>b</m:t>
                          </m:r>
                          <m:r>
                            <a:rPr lang="en-US" altLang="ko-KR" b="0" i="0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0" smtClean="0">
                              <a:latin typeface="Cambria Math"/>
                              <a:ea typeface="맑은 고딕" pitchFamily="50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>
                        <a:latin typeface="Cambria Math"/>
                        <a:ea typeface="맑은 고딕" pitchFamily="50" charset="-127"/>
                      </a:rPr>
                      <m:t>n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는 고정된 값으로 </a:t>
                </a:r>
                <a:r>
                  <a:rPr lang="en-US" altLang="ko-KR" b="0" dirty="0" err="1" smtClean="0">
                    <a:latin typeface="맑은 고딕" pitchFamily="50" charset="-127"/>
                    <a:ea typeface="맑은 고딕" pitchFamily="50" charset="-127"/>
                  </a:rPr>
                  <a:t>Hidiroglou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에서 구한 값 사용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  <a:ea typeface="맑은 고딕" pitchFamily="50" charset="-127"/>
                      </a:rPr>
                      <m:t>b</m:t>
                    </m:r>
                  </m:oMath>
                </a14:m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: SAS NLIN Procedure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의 </a:t>
                </a: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최소제곱추정량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(LSE, least squares estimator)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을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이용해서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  <a:ea typeface="맑은 고딕" pitchFamily="50" charset="-127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추정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139420"/>
              </a:xfrm>
              <a:prstGeom prst="rect">
                <a:avLst/>
              </a:prstGeom>
              <a:blipFill rotWithShape="1">
                <a:blip r:embed="rId2"/>
                <a:stretch>
                  <a:fillRect b="-10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591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598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지수함수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ko-KR" sz="19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Model</m:t>
                    </m:r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 2 : 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 i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c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</m:e>
                      <m:sup>
                        <m: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sz="1800" b="0" i="1" smtClean="0">
                            <a:latin typeface="Cambria Math"/>
                            <a:ea typeface="Cambria Math"/>
                          </a:rPr>
                          <m:t>γ</m:t>
                        </m:r>
                      </m:sup>
                    </m:sSup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Minimize</m:t>
                    </m:r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 b="0" i="0">
                        <a:latin typeface="Cambria Math"/>
                        <a:ea typeface="맑은 고딕" pitchFamily="50" charset="-127"/>
                      </a:rPr>
                      <m:t>V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Y</m:t>
                            </m:r>
                          </m:e>
                        </m:acc>
                      </m:e>
                    </m:d>
                    <m: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/>
                        <a:ea typeface="맑은 고딕" pitchFamily="50" charset="-127"/>
                      </a:rPr>
                      <m:t>Min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N</m:t>
                                </m:r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t</m:t>
                                </m:r>
                              </m:e>
                            </m:d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N</m:t>
                                </m:r>
                                <m: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n</m:t>
                                </m:r>
                                <m:d>
                                  <m:dPr>
                                    <m:ctrlPr>
                                      <a:rPr lang="en-US" altLang="ko-KR" sz="18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>
                                        <a:latin typeface="Cambria Math"/>
                                        <a:ea typeface="맑은 고딕" pitchFamily="50" charset="-127"/>
                                      </a:rPr>
                                      <m:t>t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n</m:t>
                            </m:r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  <a:ea typeface="맑은 고딕" pitchFamily="50" charset="-127"/>
                                  </a:rPr>
                                  <m:t>t</m:t>
                                </m:r>
                              </m:e>
                            </m:d>
                            <m: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  <a:ea typeface="맑은 고딕" pitchFamily="50" charset="-127"/>
                              </a:rPr>
                              <m:t>t</m:t>
                            </m:r>
                          </m:den>
                        </m:f>
                        <m:r>
                          <a:rPr lang="en-US" altLang="ko-KR" sz="1800" b="0" i="0" smtClean="0">
                            <a:latin typeface="Cambria Math"/>
                            <a:ea typeface="맑은 고딕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c</m:t>
                        </m:r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ko-KR" sz="1800" b="0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/>
                        <a:ea typeface="맑은 고딕" pitchFamily="50" charset="-127"/>
                      </a:rPr>
                      <m:t>t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 대해 미분하여 풀면</a:t>
                </a:r>
                <a:r>
                  <a:rPr lang="en-US" altLang="ko-KR" sz="1800" b="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  <a:ea typeface="맑은 고딕" pitchFamily="50" charset="-127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/>
                              <a:ea typeface="맑은 고딕" pitchFamily="50" charset="-127"/>
                            </a:rPr>
                            <m:t>Power</m:t>
                          </m:r>
                        </m:sub>
                      </m:sSub>
                      <m:r>
                        <a:rPr lang="en-US" altLang="ko-KR" sz="1400" b="0" i="0" smtClean="0">
                          <a:latin typeface="Cambria Math"/>
                          <a:ea typeface="맑은 고딕" pitchFamily="50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0" i="1" smtClean="0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>
                                  <a:latin typeface="Cambria Math"/>
                                  <a:ea typeface="맑은 고딕" pitchFamily="50" charset="-127"/>
                                </a:rPr>
                                <m:t>N</m:t>
                              </m:r>
                              <m:r>
                                <a:rPr lang="en-US" altLang="ko-KR" sz="1400" b="0">
                                  <a:latin typeface="Cambria Math"/>
                                  <a:ea typeface="맑은 고딕" pitchFamily="50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>
                                  <a:latin typeface="Cambria Math"/>
                                  <a:ea typeface="맑은 고딕" pitchFamily="50" charset="-127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US" altLang="ko-KR" sz="1400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>
                                      <a:latin typeface="Cambria Math"/>
                                      <a:ea typeface="맑은 고딕" pitchFamily="50" charset="-127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US" altLang="ko-KR" sz="1400" b="0">
                                  <a:latin typeface="Cambria Math"/>
                                  <a:ea typeface="맑은 고딕" pitchFamily="50" charset="-127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ko-KR" sz="1400" b="0" i="1">
                                  <a:latin typeface="Cambria Math"/>
                                  <a:ea typeface="Cambria Math"/>
                                </a:rPr>
                                <m:t>γ</m:t>
                              </m:r>
                              <m:r>
                                <a:rPr lang="en-US" altLang="ko-KR" sz="1400" b="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ko-KR" sz="1400" b="0" i="1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en-US" altLang="ko-KR" sz="1400" b="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>
                                  <a:latin typeface="Cambria Math"/>
                                  <a:ea typeface="맑은 고딕" pitchFamily="50" charset="-127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US" altLang="ko-KR" sz="1400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>
                                      <a:latin typeface="Cambria Math"/>
                                      <a:ea typeface="맑은 고딕" pitchFamily="50" charset="-127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US" altLang="ko-KR" sz="1400" b="0" i="1" smtClean="0">
                                  <a:latin typeface="Cambria Math"/>
                                  <a:ea typeface="맑은 고딕" pitchFamily="50" charset="-127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ko-KR" sz="1400" b="0" i="0" smtClean="0">
                              <a:latin typeface="Cambria Math"/>
                              <a:ea typeface="Cambria Math"/>
                            </a:rPr>
                            <m:t>±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ko-KR" sz="1400" b="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b="0" i="1" smtClean="0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0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N</m:t>
                                      </m:r>
                                      <m:r>
                                        <a:rPr lang="en-US" altLang="ko-KR" sz="1400" b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n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400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 b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t</m:t>
                                          </m:r>
                                        </m:e>
                                      </m:d>
                                      <m:r>
                                        <a:rPr lang="en-US" altLang="ko-KR" sz="1400" b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sz="1400" b="0" i="1">
                                          <a:latin typeface="Cambria Math"/>
                                          <a:ea typeface="Cambria Math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400" b="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b="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ko-KR" sz="1400" b="0" i="1">
                                              <a:latin typeface="Cambria Math"/>
                                              <a:ea typeface="Cambria Math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400" b="0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n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400" b="0" i="1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400" b="0">
                                                  <a:latin typeface="Cambria Math"/>
                                                  <a:ea typeface="맑은 고딕" pitchFamily="50" charset="-127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ko-KR" sz="1400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1400" b="0" i="1" smtClean="0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1400" b="0" i="1" smtClean="0">
                                      <a:latin typeface="Cambria Math"/>
                                      <a:ea typeface="맑은 고딕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sz="1400" b="0" i="0" smtClean="0">
                                      <a:latin typeface="Cambria Math"/>
                                      <a:ea typeface="맑은 고딕" pitchFamily="50" charset="-127"/>
                                    </a:rPr>
                                    <m:t>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 sz="1400" b="0" i="1" smtClean="0">
                                      <a:latin typeface="Cambria Math"/>
                                      <a:ea typeface="Cambria Math"/>
                                    </a:rPr>
                                    <m:t>γ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ko-KR" altLang="en-US" sz="1400" b="0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ko-KR" sz="14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400" b="0" i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sz="1400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en-US" altLang="ko-KR" sz="1400" b="0" i="0">
                              <a:latin typeface="Cambria Math"/>
                              <a:ea typeface="맑은 고딕" pitchFamily="50" charset="-127"/>
                            </a:rPr>
                            <m:t>(2</m:t>
                          </m:r>
                          <m:r>
                            <m:rPr>
                              <m:sty m:val="p"/>
                            </m:rPr>
                            <a:rPr lang="el-GR" altLang="ko-KR" sz="1400" b="0" i="1" smtClean="0">
                              <a:latin typeface="Cambria Math"/>
                              <a:ea typeface="Cambria Math"/>
                            </a:rPr>
                            <m:t>γ</m:t>
                          </m:r>
                          <m:r>
                            <a:rPr lang="en-US" altLang="ko-KR" sz="1400" b="0" i="0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400" b="0" i="0" smtClean="0">
                              <a:latin typeface="Cambria Math"/>
                              <a:ea typeface="맑은 고딕" pitchFamily="50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>
                        <a:latin typeface="Cambria Math"/>
                        <a:ea typeface="맑은 고딕" pitchFamily="50" charset="-127"/>
                      </a:rPr>
                      <m:t>n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는 고정된 값으로 </a:t>
                </a:r>
                <a:r>
                  <a:rPr lang="en-US" altLang="ko-KR" b="0" dirty="0" err="1" smtClean="0">
                    <a:latin typeface="맑은 고딕" pitchFamily="50" charset="-127"/>
                    <a:ea typeface="맑은 고딕" pitchFamily="50" charset="-127"/>
                  </a:rPr>
                  <a:t>Hidiroglou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에서 구한 값 사용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  <a:ea typeface="맑은 고딕" pitchFamily="50" charset="-127"/>
                      </a:rPr>
                      <m:t>b</m:t>
                    </m:r>
                  </m:oMath>
                </a14:m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: SAS NLIN Procedure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의 </a:t>
                </a: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최소제곱추정량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(LSE, least squares estimator)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을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이용해서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  <a:ea typeface="맑은 고딕" pitchFamily="50" charset="-127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추정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59818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053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856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최적 함수 선정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지수함수를 통해 산출된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절사점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𝐸𝑥𝑝</m:t>
                        </m:r>
                      </m:sub>
                    </m:sSub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파워함수를 통해 산출된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절사점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𝑃𝑜𝑤𝑒𝑟</m:t>
                        </m:r>
                      </m:sub>
                    </m:sSub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최적의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절사점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선택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altLang="ko-KR" sz="1800" b="0" i="1" smtClean="0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  <m:t>𝑀𝑜𝑑𝑒𝑙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/>
                                <a:ea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선택기준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𝑃𝑠𝑒𝑢𝑑𝑜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−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/>
                          <a:ea typeface="맑은 고딕" pitchFamily="50" charset="-127"/>
                        </a:rPr>
                        <m:t>𝑃𝑠𝑒𝑢𝑑𝑜</m:t>
                      </m:r>
                      <m:r>
                        <a:rPr lang="en-US" altLang="ko-KR" sz="1800" b="0" i="1" smtClean="0">
                          <a:latin typeface="Cambria Math"/>
                          <a:ea typeface="맑은 고딕" pitchFamily="50" charset="-127"/>
                        </a:rPr>
                        <m:t>−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/>
                          <a:ea typeface="맑은 고딕" pitchFamily="50" charset="-127"/>
                        </a:rPr>
                        <m:t>=1−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𝑆𝑆𝑒𝑟𝑟𝑜𝑟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𝑆𝑆𝑡𝑜𝑡𝑎𝑙</m:t>
                          </m:r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𝑐𝑜𝑟𝑟𝑒𝑐𝑒𝑑</m:t>
                          </m:r>
                          <m:r>
                            <a:rPr lang="en-US" altLang="ko-KR" sz="1800" b="0" i="1" smtClean="0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85684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83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모의실험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모집단 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𝑁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=10,000</m:t>
                    </m:r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07831"/>
              </a:xfrm>
              <a:prstGeom prst="rect">
                <a:avLst/>
              </a:prstGeom>
              <a:blipFill rotWithShape="1">
                <a:blip r:embed="rId2"/>
                <a:stretch>
                  <a:fillRect b="-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874608"/>
                  </p:ext>
                </p:extLst>
              </p:nvPr>
            </p:nvGraphicFramePr>
            <p:xfrm>
              <a:off x="1620000" y="1620000"/>
              <a:ext cx="6696744" cy="4890516"/>
            </p:xfrm>
            <a:graphic>
              <a:graphicData uri="http://schemas.openxmlformats.org/drawingml/2006/table">
                <a:tbl>
                  <a:tblPr/>
                  <a:tblGrid>
                    <a:gridCol w="1116124"/>
                    <a:gridCol w="1116124"/>
                    <a:gridCol w="1116124"/>
                    <a:gridCol w="1116124"/>
                    <a:gridCol w="1116124"/>
                    <a:gridCol w="1116124"/>
                  </a:tblGrid>
                  <a:tr h="298442"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감마분포의 모의실험 자료 특성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1851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모집단크기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/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전체표본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/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크기 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𝑛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850376"/>
                  </p:ext>
                </p:extLst>
              </p:nvPr>
            </p:nvGraphicFramePr>
            <p:xfrm>
              <a:off x="1620000" y="1620000"/>
              <a:ext cx="6696744" cy="4500776"/>
            </p:xfrm>
            <a:graphic>
              <a:graphicData uri="http://schemas.openxmlformats.org/drawingml/2006/table">
                <a:tbl>
                  <a:tblPr/>
                  <a:tblGrid>
                    <a:gridCol w="1116124"/>
                    <a:gridCol w="1116124"/>
                    <a:gridCol w="1116124"/>
                    <a:gridCol w="1116124"/>
                    <a:gridCol w="1116124"/>
                    <a:gridCol w="1116124"/>
                  </a:tblGrid>
                  <a:tr h="298442"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감마분포의 모의실험 자료 특성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2103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546" t="-49020" r="-400546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0546" t="-49020" r="-300546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00546" t="-49020" r="-100546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500546" t="-49020" r="-546" b="-586275"/>
                          </a:stretch>
                        </a:blipFill>
                      </a:tcPr>
                    </a:tc>
                  </a:tr>
                  <a:tr h="298442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844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3430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모의실험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모집단 수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𝑁</m:t>
                    </m:r>
                    <m:r>
                      <a:rPr lang="en-US" altLang="ko-KR" sz="1800" b="0" i="1" smtClean="0">
                        <a:latin typeface="Cambria Math"/>
                        <a:ea typeface="맑은 고딕" pitchFamily="50" charset="-127"/>
                      </a:rPr>
                      <m:t>=10,000</m:t>
                    </m:r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07831"/>
              </a:xfrm>
              <a:prstGeom prst="rect">
                <a:avLst/>
              </a:prstGeom>
              <a:blipFill rotWithShape="1">
                <a:blip r:embed="rId2"/>
                <a:stretch>
                  <a:fillRect b="-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2233090"/>
                  </p:ext>
                </p:extLst>
              </p:nvPr>
            </p:nvGraphicFramePr>
            <p:xfrm>
              <a:off x="1619672" y="1619999"/>
              <a:ext cx="6686130" cy="4909356"/>
            </p:xfrm>
            <a:graphic>
              <a:graphicData uri="http://schemas.openxmlformats.org/drawingml/2006/table">
                <a:tbl>
                  <a:tblPr/>
                  <a:tblGrid>
                    <a:gridCol w="1114355"/>
                    <a:gridCol w="1114355"/>
                    <a:gridCol w="1114355"/>
                    <a:gridCol w="1114355"/>
                    <a:gridCol w="1114355"/>
                    <a:gridCol w="1114355"/>
                  </a:tblGrid>
                  <a:tr h="300418"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로그정규분포의 모의실험 자료 특성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3987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모집단크기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/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i="1" kern="0" spc="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200" i="1" kern="0" spc="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200" b="0" i="1" kern="0" spc="0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전체표본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/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크기 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𝑛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휴먼명조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휴먼명조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1,821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1,336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1,130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50159"/>
                  </p:ext>
                </p:extLst>
              </p:nvPr>
            </p:nvGraphicFramePr>
            <p:xfrm>
              <a:off x="1619672" y="1619999"/>
              <a:ext cx="6686130" cy="4545304"/>
            </p:xfrm>
            <a:graphic>
              <a:graphicData uri="http://schemas.openxmlformats.org/drawingml/2006/table">
                <a:tbl>
                  <a:tblPr/>
                  <a:tblGrid>
                    <a:gridCol w="1114355"/>
                    <a:gridCol w="1114355"/>
                    <a:gridCol w="1114355"/>
                    <a:gridCol w="1114355"/>
                    <a:gridCol w="1114355"/>
                    <a:gridCol w="1114355"/>
                  </a:tblGrid>
                  <a:tr h="300418"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로그정규분포의 모의실험 자료 특성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3987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546" t="-47619" r="-399454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200546" t="-47619" r="-299454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400000" t="-47619" r="-100000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500000" t="-47619" b="-574286"/>
                          </a:stretch>
                        </a:blipFill>
                      </a:tcPr>
                    </a:tc>
                  </a:tr>
                  <a:tr h="300418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1,821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1,336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1,130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041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54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감마분포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(0.05, 30)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일 때 함수를 적용한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과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대한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그래프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09" name="_x221133136" descr="DRW00000f480e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86" y="1368000"/>
            <a:ext cx="6661598" cy="3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60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119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감마분포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(0.05, 30)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일 때 함수를 적용한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과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대한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그래프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3" name="_x221133936" descr="DRW00000f480e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00" y="1368000"/>
            <a:ext cx="6660384" cy="3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07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57250" y="1052513"/>
            <a:ext cx="7643813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층화추출법의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하나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따라서 단순랜덤표본에 비해 우수한 결과를 얻을 수 있음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2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2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2"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층화추출법에서는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비례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제곱근비례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최적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배정등을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절사법에서는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L-H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알고리즘을 사용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층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경계점과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층에서의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표본수를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구할 수 있음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b="0" spc="-150" dirty="0" err="1">
                <a:latin typeface="맑은 고딕" pitchFamily="50" charset="-127"/>
                <a:ea typeface="맑은 고딕" pitchFamily="50" charset="-127"/>
              </a:rPr>
              <a:t>왜도가</a:t>
            </a:r>
            <a:r>
              <a:rPr lang="ko-KR" altLang="en-US" b="0" spc="-150" dirty="0">
                <a:latin typeface="맑은 고딕" pitchFamily="50" charset="-127"/>
                <a:ea typeface="맑은 고딕" pitchFamily="50" charset="-127"/>
              </a:rPr>
              <a:t> 크고 총계 추정에 관심이 있는 경우 </a:t>
            </a:r>
            <a:r>
              <a:rPr lang="ko-KR" altLang="en-US" b="0" spc="-150" dirty="0" err="1">
                <a:latin typeface="맑은 고딕" pitchFamily="50" charset="-127"/>
                <a:ea typeface="맑은 고딕" pitchFamily="50" charset="-127"/>
              </a:rPr>
              <a:t>층화추출법보다</a:t>
            </a:r>
            <a:r>
              <a:rPr lang="ko-KR" altLang="en-US" b="0" spc="-150" dirty="0">
                <a:latin typeface="맑은 고딕" pitchFamily="50" charset="-127"/>
                <a:ea typeface="맑은 고딕" pitchFamily="50" charset="-127"/>
              </a:rPr>
              <a:t> 우수한 결과를 얻을 수 있음</a:t>
            </a:r>
            <a:endParaRPr lang="en-US" altLang="ko-KR" b="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503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7837773"/>
                  </p:ext>
                </p:extLst>
              </p:nvPr>
            </p:nvGraphicFramePr>
            <p:xfrm>
              <a:off x="1260003" y="1260001"/>
              <a:ext cx="6696374" cy="4546367"/>
            </p:xfrm>
            <a:graphic>
              <a:graphicData uri="http://schemas.openxmlformats.org/drawingml/2006/table">
                <a:tbl>
                  <a:tblPr/>
                  <a:tblGrid>
                    <a:gridCol w="960365"/>
                    <a:gridCol w="1046201"/>
                    <a:gridCol w="1200776"/>
                    <a:gridCol w="548832"/>
                    <a:gridCol w="574292"/>
                    <a:gridCol w="574474"/>
                    <a:gridCol w="574474"/>
                    <a:gridCol w="608480"/>
                    <a:gridCol w="608480"/>
                  </a:tblGrid>
                  <a:tr h="327317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감마분포에서 함수 적합 방법의 </a:t>
                          </a:r>
                          <a:r>
                            <a:rPr lang="ko-KR" alt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결과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6249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𝑃𝑠𝑒𝑢𝑑𝑜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𝑃𝑠𝑒𝑢𝑑𝑜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 오차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624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779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0.9944342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0.9204820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0.9897497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0.8885967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0.9975174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0.8475331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0.9963211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0.8250425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0.9918866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0.8456192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0.9917499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0.8646401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1173937"/>
                  </p:ext>
                </p:extLst>
              </p:nvPr>
            </p:nvGraphicFramePr>
            <p:xfrm>
              <a:off x="1260003" y="1260001"/>
              <a:ext cx="6696374" cy="4545262"/>
            </p:xfrm>
            <a:graphic>
              <a:graphicData uri="http://schemas.openxmlformats.org/drawingml/2006/table">
                <a:tbl>
                  <a:tblPr/>
                  <a:tblGrid>
                    <a:gridCol w="960365"/>
                    <a:gridCol w="1046201"/>
                    <a:gridCol w="1200776"/>
                    <a:gridCol w="548832"/>
                    <a:gridCol w="574292"/>
                    <a:gridCol w="574474"/>
                    <a:gridCol w="574474"/>
                    <a:gridCol w="608480"/>
                    <a:gridCol w="608480"/>
                  </a:tblGrid>
                  <a:tr h="327317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감마분포에서 함수 적합 방법의 </a:t>
                          </a:r>
                          <a:r>
                            <a:rPr lang="ko-KR" alt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결과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6249"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37" t="-24887" r="-600000" b="-21312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1860" t="-24887" r="-447674" b="-213122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67513" t="-24887" r="-290863" b="-213122"/>
                          </a:stretch>
                        </a:blipFill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 오차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624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779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85556" t="-253846" r="-536667" b="-6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56383" t="-253846" r="-413830" b="-6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253846" r="-313830" b="-6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856383" t="-253846" r="-213830" b="-6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899000" t="-253846" r="-101000" b="-6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253846" r="-1000" b="-603846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0.9944342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0.9204820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353846" r="-313830" b="-5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353846" r="-1000" b="-503846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0.9897497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0.8885967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448101" r="-313830" b="-3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448101" r="-1000" b="-397468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0.9975174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0.8475331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555128" r="-313830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555128" r="-1000" b="-302564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0.9963211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0.8250425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655128" r="-313830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655128" r="-1000" b="-202564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0.9918866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0.8456192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745570" r="-31383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745570" r="-1000" b="-100000"/>
                          </a:stretch>
                        </a:blipFill>
                      </a:tcPr>
                    </a:tc>
                  </a:tr>
                  <a:tr h="4779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0.9917499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0.8646401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6383" t="-856410" r="-313830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9000" t="-856410" r="-1000" b="-128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0908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로그정규분포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(10, 1)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일 때 함수를 적합한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과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에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대한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그래프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29" name="_x221131696" descr="DRW00000f4810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87" y="1368001"/>
            <a:ext cx="6661598" cy="378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8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3" name="_x221130976" descr="DRW00000f4810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00" y="1368000"/>
            <a:ext cx="6660384" cy="37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820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901357"/>
                  </p:ext>
                </p:extLst>
              </p:nvPr>
            </p:nvGraphicFramePr>
            <p:xfrm>
              <a:off x="1260001" y="1260001"/>
              <a:ext cx="6664799" cy="4560602"/>
            </p:xfrm>
            <a:graphic>
              <a:graphicData uri="http://schemas.openxmlformats.org/drawingml/2006/table">
                <a:tbl>
                  <a:tblPr/>
                  <a:tblGrid>
                    <a:gridCol w="955838"/>
                    <a:gridCol w="1041268"/>
                    <a:gridCol w="1195114"/>
                    <a:gridCol w="546245"/>
                    <a:gridCol w="571584"/>
                    <a:gridCol w="571764"/>
                    <a:gridCol w="571764"/>
                    <a:gridCol w="605611"/>
                    <a:gridCol w="605611"/>
                  </a:tblGrid>
                  <a:tr h="313084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로그정규분포에서 함수 적합 방법의 </a:t>
                          </a:r>
                          <a:r>
                            <a:rPr lang="ko-KR" alt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결과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7721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𝑃𝑠𝑒𝑢𝑑𝑜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𝑃𝑠𝑒𝑢𝑑𝑜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 오차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7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7953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𝑃𝑜𝑤𝑒𝑟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0.9901938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0.9943299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0.9826621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0.9891558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1561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0.9821122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0.9880138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0.9508287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0.9791979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1385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0.9142857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0.9793084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0.8508101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0.976517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𝐸𝑥𝑝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2041660"/>
                  </p:ext>
                </p:extLst>
              </p:nvPr>
            </p:nvGraphicFramePr>
            <p:xfrm>
              <a:off x="1260001" y="1260001"/>
              <a:ext cx="6664799" cy="4560602"/>
            </p:xfrm>
            <a:graphic>
              <a:graphicData uri="http://schemas.openxmlformats.org/drawingml/2006/table">
                <a:tbl>
                  <a:tblPr/>
                  <a:tblGrid>
                    <a:gridCol w="955838"/>
                    <a:gridCol w="1041268"/>
                    <a:gridCol w="1195114"/>
                    <a:gridCol w="546245"/>
                    <a:gridCol w="571584"/>
                    <a:gridCol w="571764"/>
                    <a:gridCol w="571764"/>
                    <a:gridCol w="605611"/>
                    <a:gridCol w="605611"/>
                  </a:tblGrid>
                  <a:tr h="328422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로그정규분포에서 함수 적합 방법의 </a:t>
                          </a:r>
                          <a:r>
                            <a:rPr lang="ko-KR" alt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절사점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결과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000" kern="0" spc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7721"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37" t="-24775" r="-596178" b="-21261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2398" t="-24775" r="-447368" b="-21261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67857" t="-24775" r="-290306" b="-212613"/>
                          </a:stretch>
                        </a:blipFill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 오차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37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7953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89888" t="-250633" r="-539326" b="-5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53191" t="-250633" r="-410638" b="-5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250633" r="-310638" b="-5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862366" t="-250633" r="-213978" b="-5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895000" t="-250633" r="-99000" b="-5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250633" b="-597468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0.9901938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0.9943299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350633" r="-310638" b="-497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350633" b="-497468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0.9826621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0.9891558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1561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456410" r="-310638" b="-4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456410" b="-403846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0.9821122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0.9880138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549367" r="-310638" b="-2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549367" b="-298734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0.9508287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0.9791979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1385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649367" r="-31063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649367" b="-198734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0.9142857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0.9793084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758974" r="-31063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758974" b="-101282"/>
                          </a:stretch>
                        </a:blipFill>
                      </a:tcPr>
                    </a:tc>
                  </a:tr>
                  <a:tr h="47953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0.8508101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0.976517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53191" t="-848101" r="-3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5051" t="-84810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1185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155169"/>
                  </p:ext>
                </p:extLst>
              </p:nvPr>
            </p:nvGraphicFramePr>
            <p:xfrm>
              <a:off x="1260001" y="1628800"/>
              <a:ext cx="6664801" cy="3586721"/>
            </p:xfrm>
            <a:graphic>
              <a:graphicData uri="http://schemas.openxmlformats.org/drawingml/2006/table">
                <a:tbl>
                  <a:tblPr/>
                  <a:tblGrid>
                    <a:gridCol w="1191511"/>
                    <a:gridCol w="1094658"/>
                    <a:gridCol w="1094658"/>
                    <a:gridCol w="1094658"/>
                    <a:gridCol w="1094658"/>
                    <a:gridCol w="1094658"/>
                  </a:tblGrid>
                  <a:tr h="264954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Gamma</a:t>
                          </a: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　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ko-KR" altLang="en-US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, </m:t>
                                </m:r>
                                <m:sSup>
                                  <m:sSup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　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0648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903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1050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612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560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548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560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577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386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0155169"/>
                  </p:ext>
                </p:extLst>
              </p:nvPr>
            </p:nvGraphicFramePr>
            <p:xfrm>
              <a:off x="1260001" y="1628800"/>
              <a:ext cx="6664801" cy="3546780"/>
            </p:xfrm>
            <a:graphic>
              <a:graphicData uri="http://schemas.openxmlformats.org/drawingml/2006/table">
                <a:tbl>
                  <a:tblPr/>
                  <a:tblGrid>
                    <a:gridCol w="1191511"/>
                    <a:gridCol w="1094658"/>
                    <a:gridCol w="1094658"/>
                    <a:gridCol w="1094658"/>
                    <a:gridCol w="1094658"/>
                    <a:gridCol w="1094658"/>
                  </a:tblGrid>
                  <a:tr h="344107"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13" r="-460513" b="-20842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　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8333" r="-199444" b="-20842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　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0648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8889" t="-183582" r="-398889" b="-591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10056" t="-183582" r="-301117" b="-59104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10615" t="-183582" r="-100559" b="-591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07778" t="-183582" b="-591045"/>
                          </a:stretch>
                        </a:blipFill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903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1050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612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560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548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0648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724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8560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1063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862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anchor="ctr">
                        <a:lnL w="28702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577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386</a:t>
                          </a:r>
                        </a:p>
                      </a:txBody>
                      <a:tcPr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5383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836413"/>
                  </p:ext>
                </p:extLst>
              </p:nvPr>
            </p:nvGraphicFramePr>
            <p:xfrm>
              <a:off x="1260000" y="1260001"/>
              <a:ext cx="6664801" cy="4890516"/>
            </p:xfrm>
            <a:graphic>
              <a:graphicData uri="http://schemas.openxmlformats.org/drawingml/2006/table">
                <a:tbl>
                  <a:tblPr/>
                  <a:tblGrid>
                    <a:gridCol w="888289"/>
                    <a:gridCol w="888289"/>
                    <a:gridCol w="888289"/>
                    <a:gridCol w="608454"/>
                    <a:gridCol w="561814"/>
                    <a:gridCol w="637458"/>
                    <a:gridCol w="637458"/>
                    <a:gridCol w="777375"/>
                    <a:gridCol w="777375"/>
                  </a:tblGrid>
                  <a:tr h="255295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감마분포에 대한 모의실험 결과 비교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514242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𝑂𝑝𝑡𝑖𝑚𝑎𝑙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rowSpan="1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906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1400062"/>
                  </p:ext>
                </p:extLst>
              </p:nvPr>
            </p:nvGraphicFramePr>
            <p:xfrm>
              <a:off x="1260000" y="1260001"/>
              <a:ext cx="6664801" cy="4810634"/>
            </p:xfrm>
            <a:graphic>
              <a:graphicData uri="http://schemas.openxmlformats.org/drawingml/2006/table">
                <a:tbl>
                  <a:tblPr/>
                  <a:tblGrid>
                    <a:gridCol w="888289"/>
                    <a:gridCol w="888289"/>
                    <a:gridCol w="888289"/>
                    <a:gridCol w="608454"/>
                    <a:gridCol w="561814"/>
                    <a:gridCol w="637458"/>
                    <a:gridCol w="637458"/>
                    <a:gridCol w="777375"/>
                    <a:gridCol w="777375"/>
                  </a:tblGrid>
                  <a:tr h="288481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감마분포에 대한 모의실험 결과 비교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58108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85" t="-50000" r="-648630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t="-50000" r="-449315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84783" t="-50000" r="-504348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5769" t="-50000" r="-346154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99048" t="-50000" r="-242857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55469" t="-50000" r="-99219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50000" b="-682292"/>
                          </a:stretch>
                        </a:blipFill>
                      </a:tcPr>
                    </a:tc>
                  </a:tr>
                  <a:tr h="328422">
                    <a:tc rowSpan="1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271698" b="-1135849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364815" b="-10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464815" b="-9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564815" b="-8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664815" b="-7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764815" b="-6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45.23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864815" b="-5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964815" b="-4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1084906" b="-322642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(0.01, 30)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17.69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1162963" b="-216667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(0.03, 30)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1262963" b="-116667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(0.05, 30)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1417" t="-1362963" b="-1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3446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4103376"/>
                  </p:ext>
                </p:extLst>
              </p:nvPr>
            </p:nvGraphicFramePr>
            <p:xfrm>
              <a:off x="1260001" y="1260000"/>
              <a:ext cx="6664800" cy="4890516"/>
            </p:xfrm>
            <a:graphic>
              <a:graphicData uri="http://schemas.openxmlformats.org/drawingml/2006/table">
                <a:tbl>
                  <a:tblPr/>
                  <a:tblGrid>
                    <a:gridCol w="845486"/>
                    <a:gridCol w="845486"/>
                    <a:gridCol w="845486"/>
                    <a:gridCol w="564272"/>
                    <a:gridCol w="564272"/>
                    <a:gridCol w="549082"/>
                    <a:gridCol w="549082"/>
                    <a:gridCol w="950817"/>
                    <a:gridCol w="950817"/>
                  </a:tblGrid>
                  <a:tr h="250977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로그정규분포에 대한 모의실험 결과 비교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50554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맑은 고딕" pitchFamily="50" charset="-127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20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𝑂𝑝𝑡𝑖𝑚𝑎𝑙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rowSpan="1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1,821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989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1,010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958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1,336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1,130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72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649800"/>
                  </p:ext>
                </p:extLst>
              </p:nvPr>
            </p:nvGraphicFramePr>
            <p:xfrm>
              <a:off x="1260001" y="1260000"/>
              <a:ext cx="6664800" cy="4810634"/>
            </p:xfrm>
            <a:graphic>
              <a:graphicData uri="http://schemas.openxmlformats.org/drawingml/2006/table">
                <a:tbl>
                  <a:tblPr/>
                  <a:tblGrid>
                    <a:gridCol w="845486"/>
                    <a:gridCol w="845486"/>
                    <a:gridCol w="845486"/>
                    <a:gridCol w="564272"/>
                    <a:gridCol w="564272"/>
                    <a:gridCol w="549082"/>
                    <a:gridCol w="549082"/>
                    <a:gridCol w="950817"/>
                    <a:gridCol w="950817"/>
                  </a:tblGrid>
                  <a:tr h="288481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로그정규분포에 대한 모의실험 결과 비교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58108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19" t="-50000" r="-686331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t="-50000" r="-487050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54348" t="-50000" r="-534783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68889" t="-50000" r="-446667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68889" t="-50000" r="-346667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01282" t="-50000" r="-100000" b="-6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50000" b="-682292"/>
                          </a:stretch>
                        </a:blipFill>
                      </a:tcPr>
                    </a:tc>
                  </a:tr>
                  <a:tr h="328422">
                    <a:tc rowSpan="1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826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271698" b="-1135849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1,821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989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364815" b="-10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1,728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1,010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464815" b="-9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958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564815" b="-8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1,336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664815" b="-7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764815" b="-6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864815" b="-5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964815" b="-414815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33.01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1,130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607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1084906" b="-322642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1.75²)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605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1162963" b="-216667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58.49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919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558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1262963" b="-116667"/>
                          </a:stretch>
                        </a:blipFill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(10, 2.25²)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65.77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492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1282" t="-1362963" b="-1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0835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사례 연구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사업체노동력조사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구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사업체임금근로시간조사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2007. 04)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임금자료</a:t>
            </a: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2521401"/>
                  </p:ext>
                </p:extLst>
              </p:nvPr>
            </p:nvGraphicFramePr>
            <p:xfrm>
              <a:off x="1403648" y="2315374"/>
              <a:ext cx="6902152" cy="2913828"/>
            </p:xfrm>
            <a:graphic>
              <a:graphicData uri="http://schemas.openxmlformats.org/drawingml/2006/table">
                <a:tbl>
                  <a:tblPr/>
                  <a:tblGrid>
                    <a:gridCol w="1725538"/>
                    <a:gridCol w="1725538"/>
                    <a:gridCol w="1725538"/>
                    <a:gridCol w="1725538"/>
                  </a:tblGrid>
                  <a:tr h="485638"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사례연구에 사용 된 임금자료의 특성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85638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모집단크기 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𝑁</m:t>
                              </m:r>
                            </m:oMath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전체표본크기 </a:t>
                          </a: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:r>
                            <a:rPr lang="en-US" altLang="ko-KR" sz="12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856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=0.03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=0.05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10,615(A)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26.8938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21,230(B)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40.5653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2,224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65,535(C)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28.8098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4,820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3,059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355107"/>
                  </p:ext>
                </p:extLst>
              </p:nvPr>
            </p:nvGraphicFramePr>
            <p:xfrm>
              <a:off x="1403648" y="2315374"/>
              <a:ext cx="6902152" cy="2913828"/>
            </p:xfrm>
            <a:graphic>
              <a:graphicData uri="http://schemas.openxmlformats.org/drawingml/2006/table">
                <a:tbl>
                  <a:tblPr/>
                  <a:tblGrid>
                    <a:gridCol w="1725538"/>
                    <a:gridCol w="1725538"/>
                    <a:gridCol w="1725538"/>
                    <a:gridCol w="1725538"/>
                  </a:tblGrid>
                  <a:tr h="485638"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사례연구에 사용 된 임금자료의 특성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85638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50943" r="-300353" b="-15031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100177" t="-102532" b="-4037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4856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=0.03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허용오차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=0.05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10,615(A)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26.8938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1,536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21,230(B)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40.5653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2,224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563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65,535(C)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28.8098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4,820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3,059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9536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b="0" i="1" kern="0">
                        <a:solidFill>
                          <a:srgbClr val="000000"/>
                        </a:solidFill>
                        <a:latin typeface="Cambria Math"/>
                      </a:rPr>
                      <m:t>𝑃𝑠𝑒𝑢𝑑𝑜</m:t>
                    </m:r>
                    <m:r>
                      <a:rPr lang="en-US" altLang="ko-KR" sz="18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18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800" b="0" i="1" kern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=0.9438677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sz="1800" b="0" i="1" kern="0">
                        <a:solidFill>
                          <a:srgbClr val="000000"/>
                        </a:solidFill>
                        <a:latin typeface="Cambria Math"/>
                      </a:rPr>
                      <m:t>𝑃𝑠𝑒𝑢𝑑𝑜</m:t>
                    </m:r>
                    <m:r>
                      <a:rPr lang="en-US" altLang="ko-KR" sz="1800" b="0" i="1" ker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18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sz="1800" b="0" i="1" ker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800" b="0" i="1" kern="0">
                        <a:solidFill>
                          <a:srgbClr val="000000"/>
                        </a:solidFill>
                        <a:latin typeface="Cambria Math"/>
                      </a:rPr>
                      <m:t>=0.9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63659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첫 번째 지역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(A)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의 함수를 적용한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800" b="0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N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800" b="0">
                            <a:latin typeface="Cambria Math"/>
                            <a:ea typeface="맑은 고딕" pitchFamily="50" charset="-127"/>
                          </a:rPr>
                          <m:t>]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 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과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  <a:ea typeface="맑은 고딕" pitchFamily="50" charset="-127"/>
                      </a:rPr>
                      <m:t>𝑡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에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대한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그래프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51273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221133856" descr="DRW00000f4814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196752"/>
            <a:ext cx="322999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9" name="_x221130976" descr="DRW00000f4814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196752"/>
            <a:ext cx="344559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50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129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79957"/>
            <a:ext cx="7643813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절단분포 사용 방법에서는 로그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정규 분포를 사용함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418883"/>
                  </p:ext>
                </p:extLst>
              </p:nvPr>
            </p:nvGraphicFramePr>
            <p:xfrm>
              <a:off x="1043610" y="1412776"/>
              <a:ext cx="7056783" cy="3672410"/>
            </p:xfrm>
            <a:graphic>
              <a:graphicData uri="http://schemas.openxmlformats.org/drawingml/2006/table">
                <a:tbl>
                  <a:tblPr/>
                  <a:tblGrid>
                    <a:gridCol w="617702"/>
                    <a:gridCol w="662896"/>
                    <a:gridCol w="725178"/>
                    <a:gridCol w="589595"/>
                    <a:gridCol w="725178"/>
                    <a:gridCol w="617702"/>
                    <a:gridCol w="617702"/>
                    <a:gridCol w="1250415"/>
                    <a:gridCol w="1250415"/>
                  </a:tblGrid>
                  <a:tr h="389322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세 지역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A, B, C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에 대한 사례연구 결과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724022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Region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𝑇𝑟𝑢𝑛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𝑂𝑝𝑡𝑖𝑚𝑎𝑙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A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10,615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26.89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992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653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B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21,230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2,224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1,449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949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C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65,535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28.81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4,820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2,661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2,414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3,059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1,624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1,457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𝑀𝑜𝑑𝑒𝑙</m:t>
                                        </m:r>
                                      </m:e>
                                      <m:sup>
                                        <m:r>
                                          <a:rPr lang="en-US" altLang="ko-KR" sz="12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Cambria Math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132994"/>
                  </p:ext>
                </p:extLst>
              </p:nvPr>
            </p:nvGraphicFramePr>
            <p:xfrm>
              <a:off x="1043610" y="1412776"/>
              <a:ext cx="7056783" cy="3672410"/>
            </p:xfrm>
            <a:graphic>
              <a:graphicData uri="http://schemas.openxmlformats.org/drawingml/2006/table">
                <a:tbl>
                  <a:tblPr/>
                  <a:tblGrid>
                    <a:gridCol w="617702"/>
                    <a:gridCol w="662896"/>
                    <a:gridCol w="725178"/>
                    <a:gridCol w="589595"/>
                    <a:gridCol w="725178"/>
                    <a:gridCol w="617702"/>
                    <a:gridCol w="617702"/>
                    <a:gridCol w="1250415"/>
                    <a:gridCol w="1250415"/>
                  </a:tblGrid>
                  <a:tr h="389322">
                    <a:tc gridSpan="9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4823460" algn="r"/>
                            </a:tabLs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세 지역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A, B, C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에 대한 사례연구 결과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724022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Region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2661" t="-54622" r="-869725" b="-3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허용</a:t>
                          </a:r>
                          <a:b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</a:b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오차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왜도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57983" t="-54622" r="-515126" b="-3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39604" t="-54622" r="-506931" b="-3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33333" t="-54622" r="-401961" b="-3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64878" t="-54622" r="-100000" b="-3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54622" b="-352941"/>
                          </a:stretch>
                        </a:blipFill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A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10,615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26.89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992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266667" b="-508696"/>
                          </a:stretch>
                        </a:blipFill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1,077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653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361429" b="-401429"/>
                          </a:stretch>
                        </a:blipFill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B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21,230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40.56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2,224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1,449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1,163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461429" b="-301429"/>
                          </a:stretch>
                        </a:blipFill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1,537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949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561429" b="-201429"/>
                          </a:stretch>
                        </a:blipFill>
                      </a:tcPr>
                    </a:tc>
                  </a:tr>
                  <a:tr h="426511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C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65,535</a:t>
                          </a: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28.81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4,820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2,661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1,206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2,414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661429" b="-101429"/>
                          </a:stretch>
                        </a:blipFill>
                      </a:tcPr>
                    </a:tc>
                  </a:tr>
                  <a:tr h="42651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3,059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1,624</a:t>
                          </a:r>
                          <a:endParaRPr 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753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1,457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159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4878" t="-761429" b="-142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793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27584" y="980728"/>
            <a:ext cx="7643813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Tx/>
              <a:buChar char="-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에너지총조사는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1981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년 이후 매년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년마다 실시되는 에너지 소비통계조사로 농림어업부문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수송부문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상업 및 공공부문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가구부문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대형건물에 대한 에너지 소비구조와 소비실태를 파악하여 에너지 수요관리 정책의 기초자료를 제공함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/>
            </a:pPr>
            <a:endParaRPr lang="en-US" altLang="ko-KR" sz="1800" dirty="0">
              <a:latin typeface="HY중고딕" pitchFamily="18" charset="-127"/>
              <a:ea typeface="HY중고딕" pitchFamily="18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2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적용 사례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에너지총조사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표본설계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456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M.Cho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5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전수층에서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발생하는 무응답의 경우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발생된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결측을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처리하는 것은 매우 어려움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규모를 줄일 필요가 있으며 분산이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스무드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하지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않지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않을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스무드한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함수를 적용함으로써 새로운 층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경계점을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    찾을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지수와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파워 함수를 적용한 결과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크기를 줄일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있으나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적합된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내용 등을 파악한 후 사용할 필요가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873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37"/>
          <p:cNvSpPr txBox="1">
            <a:spLocks noChangeArrowheads="1"/>
          </p:cNvSpPr>
          <p:nvPr/>
        </p:nvSpPr>
        <p:spPr bwMode="auto">
          <a:xfrm>
            <a:off x="3523835" y="4000500"/>
            <a:ext cx="16946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dirty="0" smtClean="0">
                <a:latin typeface="HY견고딕" pitchFamily="18" charset="-127"/>
              </a:rPr>
              <a:t>신기일</a:t>
            </a:r>
            <a:endParaRPr lang="ko-KR" altLang="en-US" sz="4000" baseline="30000" dirty="0">
              <a:latin typeface="HY견고딕" pitchFamily="18" charset="-127"/>
            </a:endParaRPr>
          </a:p>
        </p:txBody>
      </p:sp>
      <p:sp>
        <p:nvSpPr>
          <p:cNvPr id="2190" name="Rectangle 142"/>
          <p:cNvSpPr>
            <a:spLocks noChangeArrowheads="1"/>
          </p:cNvSpPr>
          <p:nvPr/>
        </p:nvSpPr>
        <p:spPr bwMode="auto">
          <a:xfrm>
            <a:off x="714348" y="5500702"/>
            <a:ext cx="764381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2800">
                <a:noFill/>
                <a:latin typeface="HY견고딕" pitchFamily="16" charset="0"/>
                <a:ea typeface="굴림" pitchFamily="48" charset="-127"/>
              </a:rPr>
              <a:t>에너지에너지경경제연구원</a:t>
            </a:r>
            <a:endParaRPr lang="ko-KR" altLang="en-US" sz="2800" dirty="0">
              <a:noFill/>
              <a:latin typeface="HY견고딕" pitchFamily="16" charset="0"/>
              <a:ea typeface="굴림" pitchFamily="48" charset="-127"/>
            </a:endParaRP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285750" y="6429375"/>
            <a:ext cx="8585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HY중고딕" pitchFamily="18" charset="-127"/>
              </a:rPr>
              <a:t>한국외국어대학교 통계학과 교수</a:t>
            </a:r>
            <a:r>
              <a:rPr lang="en-US" altLang="ko-KR">
                <a:latin typeface="HY중고딕" pitchFamily="18" charset="-127"/>
              </a:rPr>
              <a:t>, E-mail : keyshin@hufs.ac.kr</a:t>
            </a: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Rectangle 142"/>
          <p:cNvSpPr>
            <a:spLocks noChangeArrowheads="1"/>
          </p:cNvSpPr>
          <p:nvPr/>
        </p:nvSpPr>
        <p:spPr bwMode="auto">
          <a:xfrm>
            <a:off x="107504" y="2674938"/>
            <a:ext cx="892899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4000" dirty="0" smtClean="0">
                <a:solidFill>
                  <a:schemeClr val="bg1"/>
                </a:solidFill>
              </a:rPr>
              <a:t>무응답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대체법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17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090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목차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탐지법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(outlier detection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가중치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조정법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(weight adjustment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이상점대체법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(outlier imputation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무응답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다중대체법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(nonresponse multiple imputation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자료 분석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  <a:p>
            <a:pPr marL="741363" lvl="1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결론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672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서론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표본조사에서는 다양한 원인으로 인하여 오차가 발생하고 있음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그 중에서 중요한 두 가지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비표본오차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무응답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처리가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중요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무응답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자료의 분포를 변형시키거나 편향을 발생시킴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모수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추정 결과가 과대 또는 과소 추정될 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81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서론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실제 표본조사에서는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무응답이 동시에 발생하게 되며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이들은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비표본오차를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발생시키는데 결정적임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본 연구의 목적은  우수한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다중대체법을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찾는 것이고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이상점은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다중대체의 성능을 떨어뜨림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따라서 다중대체법의 성능을 향상시키기 위해서는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이상점들에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대한 적절한 처리가 이루어져야 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44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서론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420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이상점은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두 가지 종류로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나누어짐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Representative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outlier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이상점이지만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그 값은 참값임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Nonrepresentative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outlier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이상점이고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그 값이 참값이 아니고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잘못된 값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표본조사에서는 내용검토 후 수정 및 재조사를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이러한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값을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모두 수정함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본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연구에서는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Representative outlier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만 있는 경우를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고려함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664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탐지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(outlier detection)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에서의 고려 사항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가면 효과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(masking effect)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몇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이상점이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근접해 분포되어 있는 경우 이중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몇 몇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이상점이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탐지되지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못하는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것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수렁효과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(swamping effect)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어떤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큰 영향력에 의해  정상자료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(inlier)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이상점으로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잘못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판단되는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50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457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본 연구에서는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탐지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(outlier detection)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다음의  세 가지 방법을 고려하였음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외표준화잔차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studentized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deleted residuals method)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방법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회귀모형에서 사용되는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탐지법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중에서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외표준화잔차를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기준으로 한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Hidiroglou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-Berthelot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방법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패널방식의 조사에서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탐지하기 위해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고안된 방법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Theta-IPOD(iterative procedure of outlier detection)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벌점함수를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이상점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탐지법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8910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2602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 eaLnBrk="1" hangingPunct="1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외표준화잔차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Studentized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deleted residual method)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SAS/PROC REG 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에서 쉽게 구할 수 있으며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수식은 다음과 같음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/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𝑀𝑆𝐸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/(1−</m:t>
                              </m:r>
                              <m:sSub>
                                <m:sSubPr>
                                  <m:ctrlPr>
                                    <a:rPr lang="ko-KR" altLang="ko-KR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b="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여기서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그리고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cs typeface="Times New Roman" pitchFamily="18" charset="0"/>
                      </a:rPr>
                      <m:t>𝒾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번째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관측값을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제거한 후에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얻어진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예측값을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의미함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또한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는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지렛값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또는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레버리지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임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ko-KR" altLang="ko-KR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2602123"/>
              </a:xfrm>
              <a:prstGeom prst="rect">
                <a:avLst/>
              </a:prstGeom>
              <a:blipFill rotWithShape="1">
                <a:blip r:embed="rId2"/>
                <a:stretch>
                  <a:fillRect b="-18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364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139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202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98513" lvl="1" indent="-342900" algn="l" eaLnBrk="1" hangingPunct="1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Hidiroglou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-Berthelot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Hidiroglou-Berthelot(1986)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 제안한 방법으로 전 시점 자료와의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비율을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>
                  <a:lnSpc>
                    <a:spcPct val="150000"/>
                  </a:lnSpc>
                </a:pP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이용하여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판별함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Step1.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𝑖</m:t>
                    </m:r>
                    <m:r>
                      <a:rPr lang="en-US" altLang="ko-KR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번째 자료의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(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  <m:r>
                      <a:rPr lang="en-US" altLang="ko-KR" b="0" i="1">
                        <a:latin typeface="Cambria Math"/>
                      </a:rPr>
                      <m:t>−1)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시점 자료를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(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  <m:r>
                      <a:rPr lang="en-US" altLang="ko-KR" b="0" i="1">
                        <a:latin typeface="Cambria Math"/>
                      </a:rPr>
                      <m:t>−1)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라 하고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𝑡</m:t>
                    </m:r>
                    <m:r>
                      <a:rPr lang="en-US" altLang="ko-KR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시점   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  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(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  <m:r>
                      <a:rPr lang="en-US" altLang="ko-KR" b="0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라 할 때 두 자료의 비율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와 변환된 자료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  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다음과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같이 구함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ko-KR" altLang="ko-KR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ko-KR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  <m:r>
                          <a:rPr lang="en-US" altLang="ko-KR" b="0" i="1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  <m:r>
                          <a:rPr lang="en-US" altLang="ko-KR" b="0" i="1">
                            <a:latin typeface="Cambria Math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and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b="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ko-KR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𝑀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b="0" i="1">
                                <a:latin typeface="Cambria Math"/>
                              </a:rPr>
                              <m:t>,    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𝑖𝑓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 0&lt;</m:t>
                            </m:r>
                            <m:sSub>
                              <m:sSub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>
                                <a:latin typeface="Cambria Math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b="0" i="1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ko-KR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b="0" i="1">
                                <a:latin typeface="Cambria Math"/>
                              </a:rPr>
                              <m:t>−1,          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𝑖𝑓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b="0" i="1">
                                <a:latin typeface="Cambria Math"/>
                              </a:rPr>
                              <m:t>≦</m:t>
                            </m:r>
                            <m:sSub>
                              <m:sSubPr>
                                <m:ctrlPr>
                                  <a:rPr lang="ko-KR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여기서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의 중앙값임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202432"/>
              </a:xfrm>
              <a:prstGeom prst="rect">
                <a:avLst/>
              </a:prstGeom>
              <a:blipFill rotWithShape="1">
                <a:blip r:embed="rId2"/>
                <a:stretch>
                  <a:fillRect b="-7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635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27584" y="980728"/>
            <a:ext cx="7643813" cy="118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Tx/>
              <a:buChar char="-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에너지총조사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부문별 모집단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기초자료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2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적용 사례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에너지총조사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표본설계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42216"/>
              </p:ext>
            </p:extLst>
          </p:nvPr>
        </p:nvGraphicFramePr>
        <p:xfrm>
          <a:off x="899592" y="1412776"/>
          <a:ext cx="7560840" cy="4017686"/>
        </p:xfrm>
        <a:graphic>
          <a:graphicData uri="http://schemas.openxmlformats.org/drawingml/2006/table">
            <a:tbl>
              <a:tblPr/>
              <a:tblGrid>
                <a:gridCol w="1767414"/>
                <a:gridCol w="5793426"/>
              </a:tblGrid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조사 분야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기초 자료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1097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농림ㆍ어업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농림어업사업체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전국사업체조사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(2009)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농가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농업총조사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농가총조사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2005)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어가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어업총조사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해수면 및 내수면어가조사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2005)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건설업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전국사업체조사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(2009)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운수업 부문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전국사업체조사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(2009)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상업ㆍ공공부문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전국사업체조사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(2009)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가구부문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인구주택총조사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(2005)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자가용차량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자동차등록통계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(2010)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368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3364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98513" lvl="1" indent="-342900" algn="l" eaLnBrk="1" hangingPunct="1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Hidiroglou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-Berthelot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Step2.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자료의 크기를 반영하기 위해서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다음과 같이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구함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en-US" altLang="ko-KR" b="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</a:rPr>
                            <m:t>i</m:t>
                          </m:r>
                        </m:sub>
                      </m:sSub>
                      <m:r>
                        <a:rPr lang="en-US" altLang="ko-KR" b="0" i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max</m:t>
                              </m:r>
                              <m:r>
                                <a:rPr lang="en-US" altLang="ko-KR" b="0" i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a:rPr lang="en-US" altLang="ko-KR" b="0" i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ko-KR" altLang="ko-KR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>
                                          <a:latin typeface="Cambria Math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>
                                          <a:latin typeface="Cambria Math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b="0" i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/>
                                    </a:rPr>
                                    <m:t>t</m:t>
                                  </m:r>
                                  <m:r>
                                    <a:rPr lang="en-US" altLang="ko-KR" b="0" i="0">
                                      <a:latin typeface="Cambria Math"/>
                                    </a:rPr>
                                    <m:t>−1))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/>
                            </a:rPr>
                            <m:t>U</m:t>
                          </m:r>
                        </m:sup>
                      </m:sSup>
                    </m:oMath>
                  </m:oMathPara>
                </a14:m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그리고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탐지구간은 다음과 같이 정의함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altLang="ko-KR" b="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Cd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Q</m:t>
                              </m:r>
                              <m:r>
                                <a:rPr lang="en-US" altLang="ko-KR" b="0" i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altLang="ko-KR" b="0" i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Cd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/>
                                </a:rPr>
                                <m:t>Q</m:t>
                              </m:r>
                              <m:r>
                                <a:rPr lang="en-US" altLang="ko-KR" b="0" i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여기서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은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의 중앙값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Q</m:t>
                        </m:r>
                        <m:r>
                          <a:rPr lang="en-US" altLang="ko-KR" b="0" i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과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Q</m:t>
                        </m:r>
                        <m:r>
                          <a:rPr lang="en-US" altLang="ko-KR" b="0" i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는 각각 제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1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사분위수와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제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3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사분위수라 하고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</a:rPr>
                              <m:t>Q</m:t>
                            </m:r>
                            <m:r>
                              <a:rPr lang="en-US" altLang="ko-KR" b="0" i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altLang="ko-KR" b="0" i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Q</m:t>
                        </m:r>
                        <m:r>
                          <a:rPr lang="en-US" altLang="ko-KR" b="0" i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</a:rPr>
                              <m:t>Q</m:t>
                            </m:r>
                            <m:r>
                              <a:rPr lang="en-US" altLang="ko-KR" b="0" i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b="0" i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Q</m:t>
                        </m:r>
                        <m:r>
                          <a:rPr lang="en-US" altLang="ko-KR" b="0" i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ko-KR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임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ko-KR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3364704"/>
              </a:xfrm>
              <a:prstGeom prst="rect">
                <a:avLst/>
              </a:prstGeom>
              <a:blipFill rotWithShape="1">
                <a:blip r:embed="rId2"/>
                <a:stretch>
                  <a:fillRect b="-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119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98513" lvl="1" indent="-342900" algn="l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</a:rPr>
              <a:t>Hidiroglou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-Berthelot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방법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앞에서 구한 판별구간 밖에 있는 자료들을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이상점으로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판단함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</a:p>
          <a:p>
            <a:pPr lvl="1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  </a:t>
            </a:r>
          </a:p>
          <a:p>
            <a:pPr lvl="1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흔히 𝑈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=0.4 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𝐶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=1.5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를 사용함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lvl="1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lvl="1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는 자료의 크기 효과를 반영하기 위한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모수임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lvl="1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lvl="1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판별구간의 길이를 결정하는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모수임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  <a:endParaRPr lang="ko-KR" altLang="ko-KR" sz="18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87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탐지법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98513" lvl="1" indent="-342900" algn="l" eaLnBrk="1" hangingPunct="1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Theta-IPOD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(She and Owen (2011), JASA)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/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비볼록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(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Nonconvex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)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벌점회귀를 이용하여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탐지하는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방법으로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사용되는 모형은 다음과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같음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𝑌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 = 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𝛽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 + </m:t>
                      </m:r>
                      <m:r>
                        <a:rPr lang="ko-KR" altLang="en-US" sz="1800" b="0" i="1" dirty="0">
                          <a:latin typeface="Cambria Math"/>
                          <a:cs typeface="Times New Roman" pitchFamily="18" charset="0"/>
                        </a:rPr>
                        <m:t>𝛾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 + </m:t>
                      </m:r>
                      <m:r>
                        <a:rPr lang="ko-KR" altLang="en-US" sz="1800" b="0" i="1" dirty="0">
                          <a:latin typeface="Cambria Math"/>
                          <a:cs typeface="Times New Roman" pitchFamily="18" charset="0"/>
                        </a:rPr>
                        <m:t>𝜖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 ,  </m:t>
                      </m:r>
                      <m:r>
                        <a:rPr lang="ko-KR" altLang="en-US" sz="1800" b="0" i="1" dirty="0">
                          <a:latin typeface="Cambria Math"/>
                          <a:cs typeface="Times New Roman" pitchFamily="18" charset="0"/>
                        </a:rPr>
                        <m:t>𝜖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 ~ 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altLang="ko-KR" sz="1800" b="0" i="1" dirty="0"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ko-KR" altLang="en-US" sz="1800" b="0" i="1" dirty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1800" b="0" i="1" dirty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800" b="0" i="1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endParaRPr lang="en-US" altLang="ko-KR" sz="1400" b="0" i="1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sz="1800" b="0" i="1" dirty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0" i="1" dirty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dirty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ko-KR" altLang="en-US" sz="1800" b="0" i="1" dirty="0">
                        <a:latin typeface="Cambria Math"/>
                        <a:cs typeface="Times New Roman" pitchFamily="18" charset="0"/>
                      </a:rPr>
                      <m:t>𝛽</m:t>
                    </m:r>
                    <m:r>
                      <a:rPr lang="en-US" altLang="ko-KR" sz="1800" b="0" i="1" dirty="0">
                        <a:latin typeface="Cambria Math"/>
                        <a:cs typeface="Times New Roman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1800" b="0" i="1" dirty="0">
                            <a:latin typeface="Cambria Math"/>
                            <a:cs typeface="Times New Roman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  <a:cs typeface="Times New Roman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1800" b="0" i="1" dirty="0">
                            <a:latin typeface="Cambria Math"/>
                            <a:cs typeface="Times New Roman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sz="1800" b="0" i="1" dirty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dirty="0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로 회귀모형에서 각각의 자료에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/>
                            <a:cs typeface="Times New Roman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더한 모형을 적합함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2.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/>
                            <a:cs typeface="Times New Roman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가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“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0”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 아니라면 이 자료는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이상점으로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판단할 수 있음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3.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 수에 비해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모수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수가 많기 때문에 벌점회귀를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고려하여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모수를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추정함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4.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이때 고려된 벌점함수는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비볼록벌점함수를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사용함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401205"/>
              </a:xfrm>
              <a:prstGeom prst="rect">
                <a:avLst/>
              </a:prstGeom>
              <a:blipFill rotWithShape="1">
                <a:blip r:embed="rId2"/>
                <a:stretch>
                  <a:fillRect b="-12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06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가중치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보정법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3985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설계가중치를 𝑤라 하고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보정인자를 𝑓라 하였을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때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최종가중치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𝑓</m:t>
                        </m:r>
                      </m:sup>
                    </m:sSup>
                    <m:r>
                      <a:rPr lang="en-US" altLang="ko-KR" sz="1800" i="1">
                        <a:latin typeface="Cambria Math"/>
                      </a:rPr>
                      <m:t>=</m:t>
                    </m:r>
                    <m:r>
                      <a:rPr lang="en-US" altLang="ko-KR" sz="1800" i="1">
                        <a:latin typeface="Cambria Math"/>
                      </a:rPr>
                      <m:t>𝑤</m:t>
                    </m:r>
                    <m:r>
                      <a:rPr lang="en-US" altLang="ko-KR" sz="1800" i="1">
                        <a:latin typeface="Cambria Math"/>
                      </a:rPr>
                      <m:t>×</m:t>
                    </m:r>
                    <m:r>
                      <a:rPr lang="en-US" altLang="ko-KR" sz="1800" i="1">
                        <a:latin typeface="Cambria Math"/>
                      </a:rPr>
                      <m:t>𝑓</m:t>
                    </m:r>
                    <m:r>
                      <a:rPr lang="en-US" altLang="ko-KR" sz="18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로 정해짐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본 연구에서는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가지 가중치 조정법을 고려함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>
                  <a:buFont typeface="Wingdings" pitchFamily="2" charset="2"/>
                  <a:buChar char="ü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Method_1 </a:t>
                </a:r>
              </a:p>
              <a:p>
                <a:pPr lvl="1" algn="l"/>
                <a:endParaRPr lang="en-US" altLang="ko-KR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보정인자 𝑓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=0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으로 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따라서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최종가중치는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다음과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같음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800" i="1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ko-KR" sz="180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ko-KR" sz="1800" i="1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en-US" altLang="ko-KR" sz="1800" i="1">
                                  <a:latin typeface="Cambria Math"/>
                                </a:rPr>
                                <m:t>=0,                                    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이상점인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ko-KR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ko-KR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          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정상자료인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39850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가중치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보정법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2841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1" algn="l">
                  <a:buFont typeface="Wingdings" pitchFamily="2" charset="2"/>
                  <a:buChar char="ü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Method_2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보정인자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/>
                      </a:rPr>
                      <m:t>𝑓</m:t>
                    </m:r>
                    <m:r>
                      <a:rPr lang="en-US" altLang="ko-KR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ko-KR" altLang="ko-KR" sz="1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/>
                          </a:rPr>
                          <m:t>𝑤</m:t>
                        </m:r>
                      </m:den>
                    </m:f>
                    <m:r>
                      <a:rPr lang="en-US" altLang="ko-KR" sz="18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로 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따라서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최종가중치는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다음과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같음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800" i="1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ko-KR" sz="1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ko-KR" sz="18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𝑤</m:t>
                                  </m:r>
                                </m:den>
                              </m:f>
                              <m:r>
                                <a:rPr lang="en-US" altLang="ko-KR" sz="1800" i="1">
                                  <a:latin typeface="Cambria Math"/>
                                </a:rPr>
                                <m:t>=1                    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이상점인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ko-KR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𝑤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−1)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𝑤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        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정상자료인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2841355"/>
              </a:xfrm>
              <a:prstGeom prst="rect">
                <a:avLst/>
              </a:prstGeom>
              <a:blipFill rotWithShape="1">
                <a:blip r:embed="rId2"/>
                <a:stretch>
                  <a:fillRect t="-10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45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가중치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보정법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2700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1" algn="l">
                  <a:buFont typeface="Wingdings" pitchFamily="2" charset="2"/>
                  <a:buChar char="ü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Method_3</a:t>
                </a:r>
              </a:p>
              <a:p>
                <a:pPr lvl="1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이 방법은 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Hidiroglou-Srinath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(1981)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가 제안한 방법으로</a:t>
                </a:r>
              </a:p>
              <a:p>
                <a:pPr lvl="1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	최종가중치는 다음과 같음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 </a:t>
                </a:r>
              </a:p>
              <a:p>
                <a:pPr lvl="1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 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800" i="1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ko-KR" sz="1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18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ko-KR" sz="18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ko-KR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이상점인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  <m:e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      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ko-KR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ko-KR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                  :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정상자료인</m:t>
                              </m:r>
                              <m:r>
                                <a:rPr lang="en-US" altLang="ko-KR" sz="1800" b="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경우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ko-KR" sz="180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2700291"/>
              </a:xfrm>
              <a:prstGeom prst="rect">
                <a:avLst/>
              </a:prstGeom>
              <a:blipFill rotWithShape="1">
                <a:blip r:embed="rId2"/>
                <a:stretch>
                  <a:fillRect t="-11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275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가중치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보정법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가중치 적용 예</a:t>
            </a:r>
          </a:p>
          <a:p>
            <a:pPr lvl="1" algn="l">
              <a:buFont typeface="Wingdings" pitchFamily="2" charset="2"/>
              <a:buChar char="ü"/>
            </a:pPr>
            <a:endParaRPr lang="ko-KR" altLang="en-US" sz="14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설계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가중치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 = 400,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자료 수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 = 100,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수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k =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10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106712"/>
                  </p:ext>
                </p:extLst>
              </p:nvPr>
            </p:nvGraphicFramePr>
            <p:xfrm>
              <a:off x="1475656" y="2276872"/>
              <a:ext cx="6193992" cy="2870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8918"/>
                    <a:gridCol w="543354"/>
                    <a:gridCol w="1823720"/>
                    <a:gridCol w="1016000"/>
                    <a:gridCol w="1016000"/>
                    <a:gridCol w="1016000"/>
                  </a:tblGrid>
                  <a:tr h="13904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자료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이상점</a:t>
                          </a:r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무관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이상점</a:t>
                          </a:r>
                          <a:endParaRPr lang="ko-KR" altLang="en-US" sz="1200" dirty="0" smtClean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정상점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444.44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444.33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444.44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444.33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합계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081275"/>
                  </p:ext>
                </p:extLst>
              </p:nvPr>
            </p:nvGraphicFramePr>
            <p:xfrm>
              <a:off x="1475656" y="2276872"/>
              <a:ext cx="6193992" cy="2870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8918"/>
                    <a:gridCol w="543354"/>
                    <a:gridCol w="1823720"/>
                    <a:gridCol w="1016000"/>
                    <a:gridCol w="1016000"/>
                    <a:gridCol w="1016000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자료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이상점</a:t>
                          </a:r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 무관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방법 </a:t>
                          </a:r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이상점</a:t>
                          </a:r>
                          <a:endParaRPr lang="ko-KR" altLang="en-US" sz="1200" dirty="0" smtClean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3820" t="-178333" r="-898876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2575" t="-178333" r="-167559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8982" t="-178333" r="-200000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11446" t="-178333" r="-101205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8383" t="-178333" r="-599" b="-508333"/>
                          </a:stretch>
                        </a:blip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220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 smtClean="0">
                              <a:latin typeface="맑은 고딕" pitchFamily="50" charset="-127"/>
                              <a:ea typeface="맑은 고딕" pitchFamily="50" charset="-127"/>
                            </a:rPr>
                            <a:t>정상점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11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444.44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444.33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3820" t="-473770" r="-89887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2575" t="-473770" r="-1675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8982" t="-473770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11446" t="-473770" r="-10120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8383" t="-473770" r="-599" b="-200000"/>
                          </a:stretch>
                        </a:blip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444.44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444.33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420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합계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 smtClean="0">
                              <a:latin typeface="맑은 고딕" pitchFamily="50" charset="-127"/>
                              <a:ea typeface="맑은 고딕" pitchFamily="50" charset="-127"/>
                            </a:rPr>
                            <a:t>40000</a:t>
                          </a:r>
                          <a:endParaRPr lang="ko-KR" altLang="en-US" sz="12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9916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이상점이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있을 경우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대체함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(Chamber 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Ren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: 2004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)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eriod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회귀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(regression imputation)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eriod" startAt="2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수정 회귀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(correction regression imputation)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고정 수정 회귀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(fixed correction regression imputation)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랜덤 수정 회귀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(random correction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regression imputation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39650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2816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98513" lvl="1" indent="-342900" algn="l">
                  <a:buFont typeface="+mj-lt"/>
                  <a:buAutoNum type="arabicPeriod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회귀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모형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ko-KR" sz="1800" b="0" i="1">
                        <a:latin typeface="Cambria Math"/>
                      </a:rPr>
                      <m:t>′</m:t>
                    </m:r>
                    <m:r>
                      <a:rPr lang="ko-KR" altLang="en-US" sz="1800" b="0" i="1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에서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예측값은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정상자료집합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의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자료를 이용하여 얻은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회귀계수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이용하여 구한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예측값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sz="1800" b="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′</m:t>
                    </m:r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을 이용</a:t>
                </a: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 startAt="2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수정 회귀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 startAt="2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회귀계수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이용하여 구한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예측값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′</m:t>
                    </m:r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에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수정항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더한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값 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′</m:t>
                    </m:r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을 사용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2816861"/>
              </a:xfrm>
              <a:prstGeom prst="rect">
                <a:avLst/>
              </a:prstGeom>
              <a:blipFill rotWithShape="1">
                <a:blip r:embed="rId2"/>
                <a:stretch>
                  <a:fillRect t="-1948" b="-129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663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149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357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98513" lvl="1" indent="-342900" algn="l">
                  <a:buFont typeface="+mj-lt"/>
                  <a:buAutoNum type="arabicPeriod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고정 수정 회귀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algn="l" latinLnBrk="0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sz="1800" b="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′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에서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𝑠𝑖𝑔𝑛</m:t>
                    </m:r>
                    <m:r>
                      <a:rPr lang="en-US" altLang="ko-KR" sz="1800" b="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  <m:r>
                      <a:rPr lang="en-US" altLang="ko-KR" sz="1800" b="0" i="1">
                        <a:latin typeface="Cambria Math"/>
                      </a:rPr>
                      <m:t>)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/2</m:t>
                        </m:r>
                      </m:sub>
                    </m:sSub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      즉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신뢰상한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신뢰하한 값으로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대체</a:t>
                </a: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 startAt="2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랜덤 수정회귀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98513" lvl="1" indent="-342900" algn="l">
                  <a:buFont typeface="+mj-lt"/>
                  <a:buAutoNum type="arabicPeriod" startAt="2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algn="l" latinLnBrk="0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ko-KR" sz="1800" b="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′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에서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𝑠𝑖𝑔𝑛</m:t>
                    </m:r>
                    <m:r>
                      <a:rPr lang="en-US" altLang="ko-KR" sz="1800" b="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  <m:r>
                      <a:rPr lang="en-US" altLang="ko-KR" sz="1800" b="0" i="1">
                        <a:latin typeface="Cambria Math"/>
                      </a:rPr>
                      <m:t>)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800" b="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sz="1800" b="0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latinLnBrk="0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      즉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랜덤으로 대체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다만 부호는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이상점과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같은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방향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3570721"/>
              </a:xfrm>
              <a:prstGeom prst="rect">
                <a:avLst/>
              </a:prstGeom>
              <a:blipFill rotWithShape="1">
                <a:blip r:embed="rId2"/>
                <a:stretch>
                  <a:fillRect t="-1536" b="-1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97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2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적용 사례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에너지총조사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표본설계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26844"/>
              </p:ext>
            </p:extLst>
          </p:nvPr>
        </p:nvGraphicFramePr>
        <p:xfrm>
          <a:off x="899594" y="1412776"/>
          <a:ext cx="7560836" cy="4892702"/>
        </p:xfrm>
        <a:graphic>
          <a:graphicData uri="http://schemas.openxmlformats.org/drawingml/2006/table">
            <a:tbl>
              <a:tblPr/>
              <a:tblGrid>
                <a:gridCol w="933753"/>
                <a:gridCol w="1139857"/>
                <a:gridCol w="1139857"/>
                <a:gridCol w="1139857"/>
                <a:gridCol w="935964"/>
                <a:gridCol w="1135774"/>
                <a:gridCol w="1135774"/>
              </a:tblGrid>
              <a:tr h="5164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부문</a:t>
                      </a: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업종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모집단크기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2011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표본의 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크기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표본비율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추출방법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27559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부문</a:t>
                      </a: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농림어업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사업체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2,301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25.21 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층화계통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농어가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1,344,437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1,320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다단추출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건설업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사업체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94,716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1,200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1.27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층화계통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졀사법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중장비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339,208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0.24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비례할당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소계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1,780,662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3,900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25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수송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부문</a:t>
                      </a: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운수업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340,223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5,500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1.62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층화계통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(Neyman)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비례할당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자가용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18,499,980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5,500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0.03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5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소계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18,840,203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6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상업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공공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부문</a:t>
                      </a: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소계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2,530,255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12,262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0.48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가계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부문</a:t>
                      </a: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가계부문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14,104,767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8,000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0.06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다단추출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55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합계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37,255,887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35,162</a:t>
                      </a: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731" marR="54731" marT="15132" marB="151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27584" y="980728"/>
            <a:ext cx="76438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Tx/>
              <a:buChar char="-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부문별 표본 규모 및 표본 추출 방법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98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이상점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8" y="1268760"/>
            <a:ext cx="7776864" cy="339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75656" y="4869160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Figure.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Outlier imputation by regression</a:t>
            </a:r>
          </a:p>
          <a:p>
            <a:pPr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Yellow dots represent classical regression imputations;</a:t>
            </a:r>
          </a:p>
          <a:p>
            <a:pPr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Green dots represent modified regression imputations.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5229200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Figure. </a:t>
            </a:r>
            <a:r>
              <a:rPr lang="en-US" altLang="ko-KR" dirty="0"/>
              <a:t>Outlier imputation by regression</a:t>
            </a:r>
          </a:p>
          <a:p>
            <a:r>
              <a:rPr lang="en-US" altLang="ko-KR" dirty="0"/>
              <a:t>Yellow dots represent classical regression imputations;</a:t>
            </a:r>
          </a:p>
          <a:p>
            <a:r>
              <a:rPr lang="en-US" altLang="ko-KR" dirty="0"/>
              <a:t>Green dots represent modified regression imputations.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063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다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중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016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455613" lvl="1" indent="0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본 연구에서 사용된 다중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대체법은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회귀분석법이 사용되었으며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</a:p>
              <a:p>
                <a:pPr marL="455613" lvl="1" indent="0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일반적인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회귀대체법에서는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가중치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W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고려하지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않지만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본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연구에서는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이상점이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존재하는 경우를 고려하기 때문에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가중치와 정상 자료의 가중치를 대체 모형에 적용하여야 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marL="455613" lvl="1" indent="0"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이를 위해서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가중치를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이용한 추정된 회귀계수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사용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(SAS : 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Proc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surveyreg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)  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모형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  <m:r>
                      <a:rPr lang="en-US" altLang="ko-KR" sz="1800" b="0" i="1">
                        <a:latin typeface="Cambria Math"/>
                      </a:rPr>
                      <m:t>′</m:t>
                    </m:r>
                    <m:r>
                      <a:rPr lang="ko-KR" altLang="en-US" sz="1800" b="0" i="1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latin typeface="Cambria Math"/>
                          </a:rPr>
                          <m:t>𝜖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에서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′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</m:e>
                        </m:nary>
                      </m:e>
                    </m:d>
                    <m:r>
                      <a:rPr lang="en-US" altLang="ko-KR" sz="1800" b="0" i="1"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PROC/MI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사용하기 전에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800" b="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  <m:t>𝑊</m:t>
                        </m:r>
                      </m:e>
                    </m:rad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를 곱하여 새로운 자료를 만듦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marL="741363" lvl="1" indent="-285750" algn="l">
                  <a:buFont typeface="Wingdings" pitchFamily="2" charset="2"/>
                  <a:buChar char="ü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자료에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다중대체법을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적용함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marL="741363" lvl="1" indent="-285750" algn="l">
                  <a:buFont typeface="Wingdings" pitchFamily="2" charset="2"/>
                  <a:buChar char="ü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얻은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대체값에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800" b="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  <m:t>𝑊</m:t>
                        </m:r>
                      </m:e>
                    </m:rad>
                  </m:oMath>
                </a14:m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의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역수를 곱하면 최종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대체값이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얻어짐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016099"/>
              </a:xfrm>
              <a:prstGeom prst="rect">
                <a:avLst/>
              </a:prstGeom>
              <a:blipFill rotWithShape="1">
                <a:blip r:embed="rId2"/>
                <a:stretch>
                  <a:fillRect t="-759" r="-319" b="-10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17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2007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년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매월노동통계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자료 중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t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월의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총임금과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종사자 수 그리고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(t-1)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월의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총임금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자료 약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7,000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개 중 규모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과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인 자료가 사용됨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규모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13142"/>
              </p:ext>
            </p:extLst>
          </p:nvPr>
        </p:nvGraphicFramePr>
        <p:xfrm>
          <a:off x="1404000" y="2412000"/>
          <a:ext cx="6768752" cy="3510144"/>
        </p:xfrm>
        <a:graphic>
          <a:graphicData uri="http://schemas.openxmlformats.org/drawingml/2006/table">
            <a:tbl>
              <a:tblPr/>
              <a:tblGrid>
                <a:gridCol w="3384376"/>
                <a:gridCol w="3384376"/>
              </a:tblGrid>
              <a:tr h="3510144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93" y="2459684"/>
            <a:ext cx="3240360" cy="342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_x204679440" descr="EMB00000d1c31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00" y="2440876"/>
            <a:ext cx="3240360" cy="3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3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규모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75240"/>
              </p:ext>
            </p:extLst>
          </p:nvPr>
        </p:nvGraphicFramePr>
        <p:xfrm>
          <a:off x="1403648" y="2412000"/>
          <a:ext cx="6768752" cy="3510144"/>
        </p:xfrm>
        <a:graphic>
          <a:graphicData uri="http://schemas.openxmlformats.org/drawingml/2006/table">
            <a:tbl>
              <a:tblPr/>
              <a:tblGrid>
                <a:gridCol w="3384376"/>
                <a:gridCol w="3384376"/>
              </a:tblGrid>
              <a:tr h="3510144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_x204679440" descr="EMB00000d1c31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0" y="2458800"/>
            <a:ext cx="324036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00" y="2440800"/>
            <a:ext cx="3281611" cy="34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573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98513" lvl="1" indent="-342900" algn="l">
              <a:buFont typeface="+mj-lt"/>
              <a:buAutoNum type="arabicPeriod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탐지에는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외표준화잔차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방법이 사용됨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독립변수는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전차년도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임금 자료와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동차년도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근로자수 임</a:t>
            </a:r>
          </a:p>
          <a:p>
            <a:pPr marL="455613" lvl="1" indent="0" algn="l"/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eriod" startAt="2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다중대체를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위해 두  독립변수가 모두 사용됨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eriod" startAt="3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분석을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위해  다음과 같이 자료를 생성함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arenR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두 모집단에서 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50, 100, 200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개의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결측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자료 생성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arenR" startAt="2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설계 가중치는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200, 400, 1000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으로 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98513" lvl="1" indent="-342900" algn="l">
              <a:buFont typeface="+mj-lt"/>
              <a:buAutoNum type="arabicParenR" startAt="3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반복 수는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1,000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으로 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175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3819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탐지를 위한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기준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endParaRPr lang="ko-KR" altLang="en-US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-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외표준화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잔차가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2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이상인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경우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ko-KR" altLang="en-US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-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외표준화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잔차가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2.5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이상인 경우</a:t>
                </a:r>
              </a:p>
              <a:p>
                <a:pPr marL="455613" lvl="1" indent="0"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비교통계량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lvl="1" algn="l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Absolute bias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latin typeface="Cambria Math"/>
                          </a:rPr>
                          <m:t>1000</m:t>
                        </m:r>
                      </m:den>
                    </m:f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latin typeface="Cambria Math"/>
                          </a:rPr>
                          <m:t>5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>
                            <a:latin typeface="Cambria Math"/>
                          </a:rPr>
                          <m:t>𝑟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>
                            <a:latin typeface="Cambria Math"/>
                          </a:rPr>
                          <m:t>1000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800" b="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>
                                <a:latin typeface="Cambria Math"/>
                              </a:rPr>
                              <m:t>𝑘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800" b="0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5</m:t>
                                </m:r>
                              </m:sup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800" b="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en-US" altLang="ko-KR" sz="1800" b="0" i="1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800" b="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800" b="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800" b="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US" altLang="ko-KR" sz="1800" b="0" i="1">
                                            <a:latin typeface="Cambria Math"/>
                                          </a:rPr>
                                          <m:t>)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RMSE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1000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5</m:t>
                                </m:r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𝑘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𝑟</m:t>
                                </m:r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800" b="0" i="1">
                                    <a:latin typeface="Cambria Math"/>
                                    <a:cs typeface="Times New Roman" pitchFamily="18" charset="0"/>
                                  </a:rPr>
                                  <m:t>1000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800" b="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ko-KR" sz="1800" b="0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5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>
                                                <a:latin typeface="Cambria Math"/>
                                                <a:cs typeface="Times New Roman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  <a:cs typeface="Times New Roman" pitchFamily="18" charset="0"/>
                                              </a:rPr>
                                              <m:t>(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  <m:r>
                                                      <a:rPr lang="en-US" altLang="ko-KR" sz="1800" b="0" i="1">
                                                        <a:latin typeface="Cambria Math"/>
                                                      </a:rPr>
                                                      <m:t>)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acc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n-US" altLang="ko-KR" sz="1800" b="0" i="1">
                                                    <a:latin typeface="Cambria Math"/>
                                                  </a:rPr>
                                                  <m:t>) 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  <a:cs typeface="Times New Roman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800" b="0" i="1">
                                                <a:latin typeface="Cambria Math"/>
                                                <a:cs typeface="Times New Roman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3819956"/>
              </a:xfrm>
              <a:prstGeom prst="rect">
                <a:avLst/>
              </a:prstGeom>
              <a:blipFill rotWithShape="1">
                <a:blip r:embed="rId2"/>
                <a:stretch>
                  <a:fillRect t="-7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913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표에서 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M1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처리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없음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M2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탐지 후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제거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가중치 “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0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”)</a:t>
            </a:r>
          </a:p>
          <a:p>
            <a:pPr marL="455613" lvl="1" indent="0" algn="l"/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M3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탐지 후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가중치 “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1”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부여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M4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탐지 후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가중치 방법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의 가중치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부여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M5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고정 수정 회귀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시행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endParaRPr lang="ko-KR" altLang="en-US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M6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이상점에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랜덤 수정 회귀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대체법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시행</a:t>
            </a:r>
          </a:p>
          <a:p>
            <a:pPr marL="455613" lvl="1" indent="0" algn="l"/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     결과임</a:t>
            </a:r>
            <a:endParaRPr lang="ko-KR" altLang="en-US" sz="18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06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Absolute Bias for population 1 with c=2.5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03154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Absolute 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5637.14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3928.79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3920.64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4830.30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4300.60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4034.19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5615.88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3921.22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3900.09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4844.72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4295.05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4015.62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5629.95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3923.70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3907.56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4838.65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4303.03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4026.58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5633.28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3927.69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3897.76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4835.40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4294.85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4022.12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5631.70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3916.47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3904.99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4839.82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4306.56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4021.09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5624.88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3919.25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3899.98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4841.93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4309.23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4023.73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5657.82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3958.39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3938.60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4863.40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4333.91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4046.21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5645.72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3939.08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3912.61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4844.61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4315.71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4033.17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5625.41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3917.22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3896.01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4837.17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4307.41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4023.17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62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Absolute Bias for population 2 with c=2.5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326674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Absolute 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16761.38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11798.42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11726.46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14802.25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12576.84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11960.00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15166.63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10144.00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9918.04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12839.49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10758.31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10244.13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15024.85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9303.88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9344.49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12353.34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10191.65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9472.44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14429.09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9157.46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9238.72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11996.33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10112.91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9336.27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15363.59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10107.37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9989.87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12887.79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10819.48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10337.61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15208.72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9995.70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9911.19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12637.77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10718.83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10049.87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15085.18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9614.74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9427.18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12536.83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10116.06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9832.10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15238.58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9294.77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9333.83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12436.06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10222.74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9465.22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14994.03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9498.74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9472.51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12397.38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10396.25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9880.35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33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159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RMSE for population 1 with c=2.5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970631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7959.99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6737.99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6740.13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7271.21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6819.19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6642.79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7891.93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6602.99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6596.00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7202.64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6718.48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6520.75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7955.11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6698.52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6686.82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7259.26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6797.67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6604.09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7917.23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6617.32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6603.59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7216.86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6744.75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6541.06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7931.30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6641.15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6643.02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7230.94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6762.65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6559.81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7963.88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6718.47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6705.57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7274.57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6831.94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6621.43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8035.07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6796.92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6794.56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7332.78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6882.44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6683.50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7969.04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6723.69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6707.59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7269.76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6819.27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6620.66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7986.83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6750.02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6734.77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7303.63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6857.88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6656.31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901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2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적용 사례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에너지총조사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표본설계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06269"/>
              </p:ext>
            </p:extLst>
          </p:nvPr>
        </p:nvGraphicFramePr>
        <p:xfrm>
          <a:off x="888626" y="1412776"/>
          <a:ext cx="7571807" cy="3240360"/>
        </p:xfrm>
        <a:graphic>
          <a:graphicData uri="http://schemas.openxmlformats.org/drawingml/2006/table">
            <a:tbl>
              <a:tblPr/>
              <a:tblGrid>
                <a:gridCol w="2217514"/>
                <a:gridCol w="2217514"/>
                <a:gridCol w="1099734"/>
                <a:gridCol w="928852"/>
                <a:gridCol w="1108193"/>
              </a:tblGrid>
              <a:tr h="54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산업중분류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산업소분류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모집단수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허용오차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54006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종합건설업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411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건물건설업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8,228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15%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412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토목건설업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9,802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4006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 </a:t>
                      </a: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전문직별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공사업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421~424 *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70,463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429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15%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425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건설장비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6,223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94,716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1,200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27584" y="980728"/>
            <a:ext cx="76438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Tx/>
              <a:buChar char="-"/>
            </a:pP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건설업 사업체 모집단 수 및 표본 수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6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RMSE for population 2 with c=2.5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43786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34836.47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32049.25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32084.70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33589.65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32260.04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32189.04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24904.58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21251.78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21244.69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23065.89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21523.66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21245.05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20806.81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15870.27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15795.14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18384.40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16333.61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15911.78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19236.84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13784.22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13745.56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16252.57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14587.97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13932.10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25817.74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22039.08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21684.22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23931.18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22416.21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22283.90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26165.29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22538.11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22506.39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24256.75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22833.55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22519.83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22541.36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18439.42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18479.72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20886.37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18774.55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18495.75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20134.08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13616.67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13706.55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16995.57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14698.66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13935.51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23156.40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18533.95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18545.49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20802.66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19127.44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18839.75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393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Absolute Bias for population 1 with c=2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212262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Absolute 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5644.10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3660.78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3644.95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4772.85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4262.24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3803.95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5632.79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3679.91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3662.58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4765.89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4270.57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3808.98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5629.63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3676.78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3655.49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4769.96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4270.89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3809.62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5601.09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3632.19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3610.06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4745.30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4246.63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3779.85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5607.92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3677.41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3649.36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4762.44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4258.40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3807.84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5632.06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3684.75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3661.21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4770.60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4272.29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3809.96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5651.99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3689.25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3663.01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4787.77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4309.86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3839.38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5619.93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3688.44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3655.32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4779.62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4271.03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3817.80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5624.63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3682.77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3648.90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4782.54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4273.51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3816.00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913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Absolute Bias for population 2 with c=2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68324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Absolute 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16001.51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10102.75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9952.66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13262.82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11056.98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10447.20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15172.09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9116.05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9096.92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12558.80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10250.36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9331.73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15078.71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8840.04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8678.59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12256.57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9969.06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8883.88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14477.17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8817.56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8889.64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12260.92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9940.83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8929.91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15193.59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8914.22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9045.73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12314.21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10080.12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9246.26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15212.96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9133.74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9086.38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12537.47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10442.52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9515.84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15077.23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8897.12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8838.31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12389.49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10164.62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9309.00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15086.17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8854.95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8809.53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12121.03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9969.69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9012.91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15023.06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8898.70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8870.71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12227.38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10240.11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9045.78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736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RMSE for population 1 with c=2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79896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7973.95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6575.65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6571.57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7221.59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6778.34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6438.71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7960.99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6554.62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6546.69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7195.49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6772.55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6428.86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7956.86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6559.71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6551.38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7197.79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6778.86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6433.90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7847.07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6402.56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6402.45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7085.42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6647.14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6301.62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7908.22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6538.97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6537.00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7165.00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6745.55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6403.04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7990.44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6610.52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6606.84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7232.30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6816.67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6474.61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8037.46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6657.80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6649.64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7284.64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6888.67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6534.26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7986.69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6640.33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6631.36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7260.79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6832.24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6502.81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7990.82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6623.18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6608.77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7260.22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6827.75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6498.18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800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자료 분석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5613" lvl="1" indent="0"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RMSE for population 2 with c=2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27605"/>
              </p:ext>
            </p:extLst>
          </p:nvPr>
        </p:nvGraphicFramePr>
        <p:xfrm>
          <a:off x="1080000" y="1800000"/>
          <a:ext cx="7225800" cy="3429204"/>
        </p:xfrm>
        <a:graphic>
          <a:graphicData uri="http://schemas.openxmlformats.org/drawingml/2006/table">
            <a:tbl>
              <a:tblPr/>
              <a:tblGrid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  <a:gridCol w="903225"/>
              </a:tblGrid>
              <a:tr h="3943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가중치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결측개수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27356.89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23276.17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23284.86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25217.70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23674.33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23776.54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21916.06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16960.48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17153.10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19461.69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17447.46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17069.36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19676.89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13431.87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13263.16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16595.87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14260.92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13236.79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20749.55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15192.77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15050.88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18160.71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15962.45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15144.35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23377.26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17894.06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18013.85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20546.82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18680.07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18064.62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22969.93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17995.03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18007.85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20469.97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18901.03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18285.76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21027.01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15610.03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15687.29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18626.92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16652.85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15955.08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20101.95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14021.44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14042.21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16949.86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14691.60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13730.14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21378.68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16264.73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16423.49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18711.15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16941.91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16134.50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52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결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과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68882"/>
                <a:ext cx="7643813" cy="4062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본 연구에서는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외표준화잔차를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이용한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탐지법을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사용하여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탐지하였음</a:t>
                </a:r>
              </a:p>
              <a:p>
                <a:pPr marL="455613" lvl="1" indent="0" algn="l"/>
                <a:endParaRPr lang="ko-KR" altLang="en-US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3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개의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보정법과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2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개의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대체법을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살펴봄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endParaRPr lang="ko-KR" altLang="en-US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경우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representative outlier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이므로 이를 제거하는 것은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표본론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분야에서는 쉽지 않은 결정임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M5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의 분산이 언제나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M6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보다 이론적으로 크게 나옴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예를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들어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455613" lvl="1" indent="0"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𝛼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=0.05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이면 </a:t>
                </a:r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E(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800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80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ko-KR" sz="18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>
                                <a:latin typeface="Cambria Math"/>
                                <a:cs typeface="Times New Roman" pitchFamily="18" charset="0"/>
                              </a:rPr>
                              <m:t>2/</m:t>
                            </m:r>
                            <m:r>
                              <a:rPr lang="ko-KR" altLang="en-US" sz="1800" b="0" i="1">
                                <a:latin typeface="Cambria Math"/>
                                <a:cs typeface="Times New Roman" pitchFamily="18" charset="0"/>
                              </a:rPr>
                              <m:t>𝜋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&lt; 1.96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 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가중치를 “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1”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로 하고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,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표본론의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회귀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추정량을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사용한 대체가 합리적인 결과를 주고 있음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</a:t>
                </a:r>
              </a:p>
              <a:p>
                <a:pPr marL="455613" lvl="1" indent="0"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  <a:p>
                <a:pPr marL="741363" lvl="1" indent="-285750" algn="l">
                  <a:buFont typeface="Wingdings" pitchFamily="2" charset="2"/>
                  <a:buChar char="ü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자료에 맞는 정확한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이상점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 탐지 방법의 선택이 중요함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68882"/>
                <a:ext cx="7643813" cy="4062651"/>
              </a:xfrm>
              <a:prstGeom prst="rect">
                <a:avLst/>
              </a:prstGeom>
              <a:blipFill rotWithShape="1">
                <a:blip r:embed="rId2"/>
                <a:stretch>
                  <a:fillRect t="-750" r="-6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017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참고문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헌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Baillargeon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S.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Rivest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L.-P. (2011), The construction of stratified designs in R with the package stratification, Survey Methodology, Vol. 37, No. 1.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53-65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Benedetti, R., Bee, M.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Espa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G. (2010). A framework for cut-off sampling in business survey design, Journal of Official Statistics, 26, 651-671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Elisson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H.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Elvers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E.(2001). Cut-off sampling and estimation, In proceedings of Statistics Canada Symposium on Achieving Data Quality in a Statistical Agency: A Methodological Perspective, 2001. 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Hidiroglou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M. A.(1986). The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constuction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of a self-representing stratum of large units in survey design, The American Statistician, 4, 27-31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Hidiroglou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M.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Srinath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K. P. (1993), Problems associated with designing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subannual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business surveys, Journal of Business and Economic Statistics, Vol. 11, 397-405.</a:t>
            </a:r>
          </a:p>
        </p:txBody>
      </p:sp>
    </p:spTree>
    <p:extLst>
      <p:ext uri="{BB962C8B-B14F-4D97-AF65-F5344CB8AC3E}">
        <p14:creationId xmlns:p14="http://schemas.microsoft.com/office/powerpoint/2010/main" val="34092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참고문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헌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Hwang, H.-J. and Shin, K.-I. (2013). A composite estimator for cut-off sampling, Communications for Statistical Applications and Methods, To appear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Hwang, J. M. and Shin, K.-I. (2012).  An alternative composite estimator for the take-nothing stratum of the cut-off Sampling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Kim, J.-H., and Shin, K.-I. (2011), A composite estimator for the take-nothing stratum of cut-off Sampling, The Korean Journal of Applied Statistics, 24, 6, 1115-1128. 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Lavallee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P.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Hidiroglou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M.(1988). On the stratification of skewed populations, Survey Methodology, 14, 33-43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Lee, H.,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Rancourt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E.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Sarndal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C.-E.(1995). Experiment with variance estimation from survey data with imputed value, Journal of Official Statistics, 10, 231-243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Sarndal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C. E.,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Swensson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B. and 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Wretman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J. (1992). Model Assisted Survey Sampling, Springer-</a:t>
            </a:r>
            <a:r>
              <a:rPr lang="en-US" altLang="ko-KR" sz="1800" b="0" dirty="0" err="1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Verlag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New York.</a:t>
            </a:r>
          </a:p>
        </p:txBody>
      </p:sp>
    </p:spTree>
    <p:extLst>
      <p:ext uri="{BB962C8B-B14F-4D97-AF65-F5344CB8AC3E}">
        <p14:creationId xmlns:p14="http://schemas.microsoft.com/office/powerpoint/2010/main" val="376912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168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무응답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대체법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참고문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헌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68882"/>
            <a:ext cx="764381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Lee, S. E., Cho, M. J. and Shin, K.-I. (2014), A study on the optimal cut-off point in the cut-off sampling method, The Korean Journal of Applied Statistics, 27, 3, In Press.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Lee, S. E. and Shin, K.-I. (2014), The Cut-off point based on underlying distribution and cost function, Journal of Applied Statistics, Submitted.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Sim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Hyo-Seon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and Shin, K.-I. (2014), A Composite estimator for cut-off sampling using cost function, The Korean Journal of Applied Statistics, 27, 1, 43-59. 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Rao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J.N.K.(2003). Small Area Estimation, Wiley 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Interscience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A John Wiley and Sons, New York.</a:t>
            </a:r>
          </a:p>
          <a:p>
            <a:pPr marL="741363" lvl="1" indent="-285750" algn="l">
              <a:buFont typeface="Wingdings" pitchFamily="2" charset="2"/>
              <a:buChar char="ü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1363" lvl="1" indent="-285750" algn="l">
              <a:buFont typeface="Wingdings" pitchFamily="2" charset="2"/>
              <a:buChar char="ü"/>
            </a:pP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Rivest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, L. P.(2002). A generalization of 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Lavallee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and </a:t>
            </a:r>
            <a:r>
              <a:rPr lang="en-US" altLang="ko-KR" sz="1800" b="0" dirty="0" err="1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Hidiroglou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algorithm for stratifications in business survey, Survey Methodology, 28, 191-198.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87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2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적용 사례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에너지총조사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표본설계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86366"/>
              </p:ext>
            </p:extLst>
          </p:nvPr>
        </p:nvGraphicFramePr>
        <p:xfrm>
          <a:off x="888627" y="1412776"/>
          <a:ext cx="7609069" cy="3096344"/>
        </p:xfrm>
        <a:graphic>
          <a:graphicData uri="http://schemas.openxmlformats.org/drawingml/2006/table">
            <a:tbl>
              <a:tblPr/>
              <a:tblGrid>
                <a:gridCol w="1343502"/>
                <a:gridCol w="833926"/>
                <a:gridCol w="948202"/>
                <a:gridCol w="948202"/>
                <a:gridCol w="950388"/>
                <a:gridCol w="950388"/>
                <a:gridCol w="901697"/>
                <a:gridCol w="732764"/>
              </a:tblGrid>
              <a:tr h="37746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산업소분류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 이하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 이상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7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모집단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모집단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모집단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</a:tr>
              <a:tr h="377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전수층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4E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7466">
                <a:tc>
                  <a:txBody>
                    <a:bodyPr/>
                    <a:lstStyle/>
                    <a:p>
                      <a:pPr marL="0" marR="6350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411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3,882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4,346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8,228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66">
                <a:tc>
                  <a:txBody>
                    <a:bodyPr/>
                    <a:lstStyle/>
                    <a:p>
                      <a:pPr marL="0" marR="6350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412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4,171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5,631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9,802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926">
                <a:tc>
                  <a:txBody>
                    <a:bodyPr/>
                    <a:lstStyle/>
                    <a:p>
                      <a:pPr marL="0" marR="6350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421~424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50,317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20,146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70,463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466">
                <a:tc>
                  <a:txBody>
                    <a:bodyPr/>
                    <a:lstStyle/>
                    <a:p>
                      <a:pPr marL="0" marR="6350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425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5,666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6,223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622">
                <a:tc>
                  <a:txBody>
                    <a:bodyPr/>
                    <a:lstStyle/>
                    <a:p>
                      <a:pPr marL="0" marR="6350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64,036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30,680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94,716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27584" y="980728"/>
            <a:ext cx="764381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Tx/>
              <a:buChar char="-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기준 건설업 사업체 모집단 수 및 </a:t>
            </a: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표본수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dirty="0">
              <a:latin typeface="HY중고딕" pitchFamily="18" charset="-127"/>
              <a:ea typeface="HY중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907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43446" y="980728"/>
            <a:ext cx="764381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절사층으로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층을 나눔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표본층에서는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조사가 이루어졌으나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절사층에서는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조사가 이루어지지 않음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총합이 전체에 미치는 영향이 미미하지만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총합을 추정하여 더하면 좋은 결과를 얻을 수 있음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절사법을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사용하기 때문에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절사층에서도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보조 자료는 존재함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800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571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2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19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43446" y="1069519"/>
                <a:ext cx="7643813" cy="3079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>
                  <a:buAutoNum type="arabicPeriod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표본층이 하나인 경우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 기호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</a:p>
              <a:p>
                <a:pPr algn="l"/>
                <a:r>
                  <a:rPr lang="en-US" altLang="ko-KR" sz="1800" b="0" dirty="0"/>
                  <a:t>    </a:t>
                </a:r>
              </a:p>
              <a:p>
                <a:pPr algn="l"/>
                <a:r>
                  <a:rPr lang="en-US" altLang="ko-KR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𝑈</m:t>
                    </m:r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전체 모집단은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합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Cambria Math"/>
                      </a:rPr>
                      <m:t>∪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조사포함층은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합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전체 총합은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각각의 총합의 합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  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조사포함층의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총합은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총합의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합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목적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전체 총합을 추정함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446" y="1069519"/>
                <a:ext cx="7643813" cy="3079561"/>
              </a:xfrm>
              <a:prstGeom prst="rect">
                <a:avLst/>
              </a:prstGeom>
              <a:blipFill rotWithShape="1">
                <a:blip r:embed="rId2"/>
                <a:stretch>
                  <a:fillRect l="-797" t="-1779" b="-11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571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601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C804D9-CA11-45CD-9831-DB5AA3A3A534}" type="slidenum">
              <a:rPr lang="ko-KR" altLang="en-US">
                <a:solidFill>
                  <a:schemeClr val="tx2">
                    <a:shade val="90000"/>
                  </a:schemeClr>
                </a:solidFill>
              </a:rPr>
              <a:pPr>
                <a:defRPr/>
              </a:pPr>
              <a:t>2</a:t>
            </a:fld>
            <a:endParaRPr lang="ko-KR" alt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2771" name="Rectangle 16"/>
          <p:cNvSpPr>
            <a:spLocks noChangeArrowheads="1"/>
          </p:cNvSpPr>
          <p:nvPr/>
        </p:nvSpPr>
        <p:spPr bwMode="auto">
          <a:xfrm>
            <a:off x="251520" y="0"/>
            <a:ext cx="217735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CONTENTS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124744"/>
            <a:ext cx="81369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절사법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개요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절사법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적용 사례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에너지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총조사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표본설계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추정법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1.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표본층이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하나인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김지학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황종민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2.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표본층이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여러 개인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황희진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심효선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algn="l">
              <a:buAutoNum type="arabicPeriod" startAt="4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4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최적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추정법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이상은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조민지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 algn="l">
              <a:buAutoNum type="arabicPeriod" startAt="5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5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 startAt="5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발생된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결측치를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대체하는 방법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6. 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여러 개의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절사층의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층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경계점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결정을 위한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R-code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실습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57250" y="1052513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21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52513"/>
                <a:ext cx="7643813" cy="3207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기본 아이디어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</a:t>
                </a:r>
              </a:p>
              <a:p>
                <a:pPr algn="l"/>
                <a:endParaRPr lang="en-US" altLang="ko-KR" b="0" i="1" dirty="0">
                  <a:latin typeface="Cambria Math"/>
                </a:endParaRPr>
              </a:p>
              <a:p>
                <a:pPr algn="l"/>
                <a:endParaRPr lang="en-US" altLang="ko-KR" b="0" i="1" dirty="0">
                  <a:latin typeface="Cambria Math"/>
                </a:endParaRPr>
              </a:p>
              <a:p>
                <a:pPr algn="l"/>
                <a:r>
                  <a:rPr lang="en-US" altLang="ko-KR" b="0" i="1" dirty="0">
                    <a:latin typeface="Cambria Math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𝑦𝐸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절사층을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추정하는 방법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조사포함층에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확대계수를 곱하여 추정하는 방법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   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전수층에서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이루어진 조사이므로 쉽게 총합이 얻어짐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pc="-15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pc="-15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 spc="-150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 spc="-150">
                            <a:latin typeface="Cambria Math"/>
                          </a:rPr>
                          <m:t>𝑦𝑆</m:t>
                        </m:r>
                      </m:sub>
                    </m:sSub>
                  </m:oMath>
                </a14:m>
                <a:r>
                  <a:rPr lang="ko-KR" altLang="en-US" b="0" spc="-150" dirty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lang="ko-KR" altLang="en-US" b="0" spc="-150" dirty="0" err="1">
                    <a:latin typeface="맑은 고딕" pitchFamily="50" charset="-127"/>
                    <a:ea typeface="맑은 고딕" pitchFamily="50" charset="-127"/>
                  </a:rPr>
                  <a:t>표본층이고</a:t>
                </a:r>
                <a:r>
                  <a:rPr lang="en-US" altLang="ko-KR" b="0" spc="-15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spc="-150" dirty="0">
                    <a:latin typeface="맑은 고딕" pitchFamily="50" charset="-127"/>
                    <a:ea typeface="맑은 고딕" pitchFamily="50" charset="-127"/>
                  </a:rPr>
                  <a:t>일반적인 추정공식을 사용하면 정도 높은 총합이 얻어짐</a:t>
                </a:r>
                <a:endParaRPr lang="en-US" altLang="ko-KR" b="0" spc="-15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만약 확대계수가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altLang="ko-KR" b="0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𝑦𝐸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)/(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이면 두 값은 동일함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52513"/>
                <a:ext cx="7643813" cy="3207288"/>
              </a:xfrm>
              <a:prstGeom prst="rect">
                <a:avLst/>
              </a:prstGeom>
              <a:blipFill rotWithShape="1">
                <a:blip r:embed="rId2"/>
                <a:stretch>
                  <a:fillRect l="-718" t="-951" b="-7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571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66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052513"/>
                <a:ext cx="7643813" cy="3302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Benedetti-Bee-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Espa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(BBE)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20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20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𝐵𝐵𝐸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𝐵𝐵𝐸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𝑥𝐶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𝑥𝑆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𝑥𝐶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𝑦𝐼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𝑥𝐸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아이디어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 :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즉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와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비례 관계가 있다면 매우 효과적임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𝑦𝑠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dirty="0">
                            <a:latin typeface="Cambria Math"/>
                          </a:rPr>
                          <m:t>𝑘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052513"/>
                <a:ext cx="7643813" cy="3302058"/>
              </a:xfrm>
              <a:prstGeom prst="rect">
                <a:avLst/>
              </a:prstGeom>
              <a:blipFill rotWithShape="1">
                <a:blip r:embed="rId2"/>
                <a:stretch>
                  <a:fillRect l="-718" t="-924" r="-239" b="-162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571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024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251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SSW</a:t>
                </a:r>
                <a:r>
                  <a:rPr lang="en-US" altLang="ko-KR" sz="20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20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2000" b="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𝑆𝑆𝑊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𝑆𝑆𝑊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𝑥𝐶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𝑥𝑆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𝑥𝐶</m:t>
                            </m:r>
                          </m:sub>
                        </m:sSub>
                        <m:r>
                          <a:rPr lang="en-US" altLang="ko-KR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𝑦𝐼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𝑥𝐸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i="1" dirty="0">
                  <a:latin typeface="Cambria Math"/>
                </a:endParaRPr>
              </a:p>
              <a:p>
                <a:pPr algn="l"/>
                <a:endParaRPr lang="en-US" altLang="ko-KR" b="0" i="1" dirty="0">
                  <a:latin typeface="Cambria Math"/>
                </a:endParaRPr>
              </a:p>
              <a:p>
                <a:pPr algn="l"/>
                <a:endParaRPr lang="en-US" altLang="ko-KR" b="0" i="1" dirty="0">
                  <a:latin typeface="Cambria Math"/>
                </a:endParaRPr>
              </a:p>
              <a:p>
                <a:pPr algn="l"/>
                <a:r>
                  <a:rPr lang="en-US" altLang="ko-KR" b="0" i="1" dirty="0">
                    <a:latin typeface="Cambria Math"/>
                  </a:rPr>
                  <a:t>          </a:t>
                </a:r>
                <a:r>
                  <a:rPr lang="en-US" altLang="ko-KR" b="0" i="1" dirty="0" smtClean="0">
                    <a:latin typeface="Cambria Math"/>
                  </a:rPr>
                  <a:t>     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여기서</a:t>
                </a:r>
                <a:r>
                  <a:rPr lang="en-US" altLang="ko-KR" b="0" i="1" dirty="0" smtClean="0">
                    <a:latin typeface="Cambria Math"/>
                  </a:rPr>
                  <a:t>        </a:t>
                </a:r>
                <a:r>
                  <a:rPr lang="en-US" altLang="ko-KR" b="0" i="1" dirty="0">
                    <a:latin typeface="Cambria Math"/>
                  </a:rPr>
                  <a:t>-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𝑦𝑠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𝑦𝐶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dirty="0">
                            <a:latin typeface="Cambria Math"/>
                          </a:rPr>
                          <m:t>𝑘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/>
                  <a:t>                      </a:t>
                </a:r>
                <a:r>
                  <a:rPr lang="en-US" altLang="ko-KR" b="0" dirty="0" smtClean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𝑥𝐶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𝑥𝑠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𝑥𝐶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dirty="0">
                            <a:latin typeface="Cambria Math"/>
                          </a:rPr>
                          <m:t>𝑘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251852"/>
              </a:xfrm>
              <a:prstGeom prst="rect">
                <a:avLst/>
              </a:prstGeom>
              <a:blipFill rotWithShape="1">
                <a:blip r:embed="rId2"/>
                <a:stretch>
                  <a:fillRect l="-718" t="-188" b="-172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571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22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r>
              <a:rPr lang="en-US" altLang="ko-KR" sz="1200" dirty="0" smtClean="0">
                <a:solidFill>
                  <a:schemeClr val="tx2">
                    <a:shade val="90000"/>
                  </a:schemeClr>
                </a:solidFill>
              </a:rPr>
              <a:t>1</a:t>
            </a: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7249" y="1340768"/>
            <a:ext cx="76438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528669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083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-BLUP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을 이용한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복합추정법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모형을 이용한 방법으로 다음의 비 모형을 가정함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𝑘</m:t>
                        </m:r>
                      </m:sub>
                    </m:sSub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=</m:t>
                    </m:r>
                    <m:r>
                      <a:rPr lang="ko-KR" altLang="en-US" b="0" i="1" dirty="0">
                        <a:latin typeface="Cambria Math"/>
                        <a:ea typeface="HY중고딕" pitchFamily="18" charset="-127"/>
                      </a:rPr>
                      <m:t>𝛽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𝑘</m:t>
                        </m:r>
                      </m:sub>
                    </m:sSub>
                    <m:r>
                      <a:rPr lang="en-US" altLang="ko-KR" b="0" dirty="0">
                        <a:latin typeface="Cambria Math"/>
                        <a:ea typeface="HY중고딕" pitchFamily="18" charset="-127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ko-KR" altLang="en-US" b="0" i="1" dirty="0">
                            <a:latin typeface="Cambria Math"/>
                            <a:ea typeface="HY중고딕" pitchFamily="18" charset="-127"/>
                          </a:rPr>
                          <m:t>𝜀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𝑘</m:t>
                        </m:r>
                      </m:sub>
                    </m:sSub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 ,  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ko-KR" altLang="en-US" b="0" i="1" dirty="0">
                            <a:latin typeface="Cambria Math"/>
                            <a:ea typeface="HY중고딕" pitchFamily="18" charset="-127"/>
                          </a:rPr>
                          <m:t>𝜀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m:t>~(0,</m:t>
                    </m:r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b="0" i="1">
                            <a:latin typeface="Cambria Math"/>
                            <a:ea typeface="맑은 고딕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)</m:t>
                    </m:r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그러면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𝛽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의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추정량은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 </m:t>
                        </m:r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𝑌𝑥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즉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HY중고딕" pitchFamily="18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HY중고딕" pitchFamily="18" charset="-127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  <m:t>𝑌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𝐵𝐿𝑈𝑃</m:t>
                        </m:r>
                      </m:sup>
                    </m:sSup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b="0" i="1">
                            <a:latin typeface="Cambria Math"/>
                            <a:ea typeface="HY중고딕" pitchFamily="18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𝑦𝐼</m:t>
                            </m:r>
                          </m:sub>
                        </m:sSub>
                      </m:e>
                    </m:acc>
                    <m:r>
                      <a:rPr lang="en-US" altLang="ko-KR" b="0" i="1">
                        <a:latin typeface="Cambria Math"/>
                        <a:ea typeface="HY중고딕" pitchFamily="18" charset="-127"/>
                      </a:rPr>
                      <m:t>+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𝑌𝑥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ko-KR" b="0" i="1">
                                    <a:latin typeface="Cambria Math"/>
                                    <a:ea typeface="HY중고딕" pitchFamily="18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HY중고딕" pitchFamily="18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HY중고딕" pitchFamily="18" charset="-127"/>
                                  </a:rPr>
                                  <m:t>𝐼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𝐶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-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𝑦𝐼</m:t>
                        </m:r>
                      </m:sub>
                    </m:sSub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𝑦𝐶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HY중고딕" pitchFamily="18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𝑦𝑆</m:t>
                        </m:r>
                      </m:sub>
                    </m:sSub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𝑦𝐶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naryPr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𝑘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 dirty="0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 </m:t>
                        </m:r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𝑌𝑥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altLang="ko-KR" b="0" i="1" dirty="0">
                        <a:latin typeface="Cambria Math"/>
                        <a:ea typeface="HY중고딕" pitchFamily="18" charset="-127"/>
                      </a:rPr>
                      <m:t>/</m:t>
                    </m:r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𝑋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𝑦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>
                            <a:latin typeface="Cambria Math"/>
                            <a:ea typeface="HY중고딕" pitchFamily="18" charset="-127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>
                                <a:latin typeface="Cambria Math"/>
                                <a:ea typeface="HY중고딕" pitchFamily="18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083426"/>
              </a:xfrm>
              <a:prstGeom prst="rect">
                <a:avLst/>
              </a:prstGeom>
              <a:blipFill rotWithShape="1">
                <a:blip r:embed="rId5"/>
                <a:stretch>
                  <a:fillRect l="-478" b="-126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37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r>
              <a:rPr lang="en-US" altLang="ko-KR" sz="1200" dirty="0" smtClean="0">
                <a:solidFill>
                  <a:schemeClr val="tx2">
                    <a:shade val="90000"/>
                  </a:schemeClr>
                </a:solidFill>
              </a:rPr>
              <a:t>2</a:t>
            </a:r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7247" y="1052736"/>
            <a:ext cx="76438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966629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87026"/>
              </p:ext>
            </p:extLst>
          </p:nvPr>
        </p:nvGraphicFramePr>
        <p:xfrm>
          <a:off x="985573" y="1620702"/>
          <a:ext cx="7387160" cy="4449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64"/>
                <a:gridCol w="1152128"/>
                <a:gridCol w="1656184"/>
                <a:gridCol w="1800200"/>
                <a:gridCol w="1656184"/>
              </a:tblGrid>
              <a:tr h="4377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조사변수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4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BLUP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332.355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330.283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296.157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0.429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3735.666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3126.079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2268.142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-4754.53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-4748.78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-7139.67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-8.111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5972.841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5565.384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7441.306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4209.107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4189.327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12353.32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31.718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5439.778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5117.992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12529.26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-3123.61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-3099.42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-9859.81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-8.995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4972.792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4529.974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10138.64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:80%)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87026"/>
              </p:ext>
            </p:extLst>
          </p:nvPr>
        </p:nvGraphicFramePr>
        <p:xfrm>
          <a:off x="985573" y="1556792"/>
          <a:ext cx="7387160" cy="4449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64"/>
                <a:gridCol w="1152128"/>
                <a:gridCol w="1656184"/>
                <a:gridCol w="1800200"/>
                <a:gridCol w="1656184"/>
              </a:tblGrid>
              <a:tr h="4377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조사변수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4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BLUP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332.355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330.283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296.157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0.429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3735.666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3126.079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2268.142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-4754.53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-4748.78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-7139.67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-8.111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5972.841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5565.384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7441.306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4209.107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4189.327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12353.32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31.718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5439.778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5117.992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12529.26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-3123.61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-3099.42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-9859.81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-8.995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4972.792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4529.974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10138.64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281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r>
              <a:rPr lang="en-US" altLang="ko-KR" sz="1200" dirty="0" smtClean="0">
                <a:solidFill>
                  <a:schemeClr val="tx2">
                    <a:shade val="90000"/>
                  </a:schemeClr>
                </a:solidFill>
              </a:rPr>
              <a:t>2</a:t>
            </a:r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13464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:90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%)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02268"/>
              </p:ext>
            </p:extLst>
          </p:nvPr>
        </p:nvGraphicFramePr>
        <p:xfrm>
          <a:off x="985573" y="1556792"/>
          <a:ext cx="7387160" cy="4449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64"/>
                <a:gridCol w="1152128"/>
                <a:gridCol w="1656184"/>
                <a:gridCol w="1800200"/>
                <a:gridCol w="1656184"/>
              </a:tblGrid>
              <a:tr h="4377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조사변수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4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BLUP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135.065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151.897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4108.899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3298.809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2297.853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-3138.65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-6255.46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-7.106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5056.663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4399.351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6612.07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2427.977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2399.187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11928.6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30.627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4425.448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3905.605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12111.87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-1675.88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-1652.78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-9533.43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-8.697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4752.979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3902.522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9835.941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103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r>
              <a:rPr lang="en-US" altLang="ko-KR" sz="1200" dirty="0" smtClean="0">
                <a:solidFill>
                  <a:schemeClr val="tx2">
                    <a:shade val="90000"/>
                  </a:schemeClr>
                </a:solidFill>
              </a:rPr>
              <a:t>2</a:t>
            </a:r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124192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:95%)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46304"/>
              </p:ext>
            </p:extLst>
          </p:nvPr>
        </p:nvGraphicFramePr>
        <p:xfrm>
          <a:off x="985573" y="1556792"/>
          <a:ext cx="7387160" cy="4449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64"/>
                <a:gridCol w="1152128"/>
                <a:gridCol w="1656184"/>
                <a:gridCol w="1800200"/>
                <a:gridCol w="1656184"/>
              </a:tblGrid>
              <a:tr h="4377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조사변수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추정량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4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BLUP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233.919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225.986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220.751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4534.725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3488.88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2368.763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-1812.24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-1789.35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-5533.1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-2.059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-6.286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4669.66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3779.014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5969.267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1005.847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964.51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11521.91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29.583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4193.558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3424.485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11721.64</a:t>
                      </a:r>
                    </a:p>
                  </a:txBody>
                  <a:tcPr marL="9525" marR="9525" marT="9525" marB="0" anchor="ctr"/>
                </a:tc>
              </a:tr>
              <a:tr h="30480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-590.359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-553.714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-9255.26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-8.443</a:t>
                      </a:r>
                    </a:p>
                  </a:txBody>
                  <a:tcPr marL="9525" marR="9525" marT="9525" marB="0" anchor="ctr"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4962.2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3796.301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9586.114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450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27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535165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29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SSW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가 대부분의 경우에 우수한 결과를 주며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비율형인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경우에는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BLUP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이 가장 우수한 결과를 주고 있다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복합추정법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김지학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신기일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483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28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109337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0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복합추정량을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추정법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김지학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방법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아이디어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조사를 하지 않음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절사층이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없다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수정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절사법</a:t>
            </a:r>
            <a:endParaRPr lang="en-US" altLang="ko-KR" b="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절사층에서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매우 적은 수의 자료를 조사함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적은 수의 자료에서 얻어진 결과와 조사하지 않았지만 추정하였던 결과를 결합함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-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소지역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추정에서는 흔히 사용하는 방법임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029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29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413520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521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소지역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전국 조사가 일반적이며 특정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소지역에는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적은 수의 자료가 배정됨</a:t>
            </a:r>
          </a:p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적은 수의 자료를 이용하여 추정하면 분산이 매우 커지게 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그러나 적은 수의 자료를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불편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비편향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추정량임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  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추가적인 정보와 다른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소지역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정보를 결합한 모형을 만들고 얻어진 모형을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이용하여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만듦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모형을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경우 분산은 매우 작아지나 독립변수의 영향으로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편향이 발생할 수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직접 얻어진 자료를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모형을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선형결합하여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복합추정량을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만듦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복합추정량은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직접추정량에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비해 분산을 크게 줄일 수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다만 약간의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편향이 발생할 수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1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57250" y="1052513"/>
            <a:ext cx="7643813" cy="521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절사법은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층화추출법의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하나로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절사층으로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구성되어 있음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2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2"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절사법은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왜도가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매우 큰 사업체 조사에서 흔히 사용하고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이때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총합이 차지하는 비중이 매우 큰 경우에 사용함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3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3"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층에 포함된 모든 사업체를 조사함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대부분 대기업이 포함되어 있어 무응답이 다수 발생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조사 어려움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4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4"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소규모사업체를 포함하는 층임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소규모 사업체는 신규 진출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폐업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휴업이 매우 흔하게 발생하여 모집단 관리 어려움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또한 각 사업체 하나는 총합에 미치는 영향이 매우 미미함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4"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AutoNum type="arabicPeriod" startAt="4"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층은 관심변수와 관련이 매우 높은 보조변수를 이용하여 나누게 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따라서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표본틀에는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관심변수와 관련이 높은 보조 변수가 반드시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있어야 됨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11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30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650179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2870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SSW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방법과 조사 결과를 이용한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1.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𝑆𝑆𝑊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𝑦𝐼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</m:sSub>
                          </m:e>
                        </m:acc>
                      </m:den>
                    </m:f>
                    <m:acc>
                      <m:accPr>
                        <m:chr m:val="̂"/>
                        <m:ctrlPr>
                          <a:rPr lang="en-US" altLang="ko-KR" b="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𝑦𝐼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에서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추정은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𝑦𝐼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절사표본층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추정량으로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다음의 공식 사용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𝑦𝐸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𝑥𝐸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ko-KR" b="0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just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3.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𝑦𝐸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𝑘𝑖𝑚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𝑘𝑖𝑚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p>
                    </m:sSubSup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b="0" i="1" dirty="0">
                            <a:latin typeface="Cambria Math"/>
                            <a:ea typeface="맑은 고딕" pitchFamily="50" charset="-127"/>
                          </a:rPr>
                          <m:t>𝛼</m:t>
                        </m:r>
                      </m:e>
                      <m:sup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𝑘𝑖𝑚</m:t>
                        </m:r>
                      </m:sup>
                    </m:sSup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𝑦𝐸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𝑥𝐸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ko-KR" b="0">
                        <a:latin typeface="Cambria Math"/>
                      </a:rPr>
                      <m:t>+(1−</m:t>
                    </m:r>
                    <m:sSup>
                      <m:s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b="0" i="1">
                            <a:latin typeface="Cambria Math"/>
                          </a:rPr>
                          <m:t>𝛼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</a:rPr>
                          <m:t>𝑘𝑖𝑚</m:t>
                        </m:r>
                      </m:sup>
                    </m:sSup>
                    <m:r>
                      <a:rPr lang="en-US" altLang="ko-KR" b="0" i="1">
                        <a:latin typeface="Cambria Math"/>
                      </a:rPr>
                      <m:t>)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𝑦𝐼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𝑥𝐸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2870016"/>
              </a:xfrm>
              <a:prstGeom prst="rect">
                <a:avLst/>
              </a:prstGeom>
              <a:blipFill rotWithShape="1">
                <a:blip r:embed="rId5"/>
                <a:stretch>
                  <a:fillRect l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21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31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42471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225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흔히 사용하는 선형결합 가중치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</a:p>
              <a:p>
                <a:pPr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accPr>
                        <m:e>
                          <m:r>
                            <a:rPr lang="ko-KR" altLang="en-US" b="0" i="1">
                              <a:latin typeface="Cambria Math"/>
                              <a:ea typeface="맑은 고딕" pitchFamily="50" charset="-127"/>
                            </a:rPr>
                            <m:t>𝛼</m:t>
                          </m:r>
                        </m:e>
                      </m:acc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𝑀𝑆𝐸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𝑆𝑆𝑊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𝑀𝑆𝐸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𝑆𝑆𝑊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den>
                      </m:f>
                      <m:r>
                        <a:rPr lang="en-US" altLang="ko-KR" b="0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𝑉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𝑆𝑆𝑊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+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𝑉</m:t>
                          </m:r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𝑆𝑆𝑊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여기서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𝑦𝐸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𝑥𝐸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ko-KR" b="0" i="1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𝑆𝑆𝑊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𝑦𝐼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임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ko-KR" altLang="en-US" b="0" i="1">
                            <a:latin typeface="Cambria Math"/>
                            <a:ea typeface="맑은 고딕" pitchFamily="50" charset="-127"/>
                          </a:rPr>
                          <m:t>𝛼</m:t>
                        </m:r>
                      </m:e>
                    </m:acc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“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1”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 가까우면 조사 자료를 주로 사용하는 것이고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“0”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 가까우면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SSW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방법을 사용하는 것과 같은 결과이다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225307"/>
              </a:xfrm>
              <a:prstGeom prst="rect">
                <a:avLst/>
              </a:prstGeom>
              <a:blipFill rotWithShape="1">
                <a:blip r:embed="rId5"/>
                <a:stretch>
                  <a:fillRect l="-478" b="-15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13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32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173318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039298"/>
              </p:ext>
            </p:extLst>
          </p:nvPr>
        </p:nvGraphicFramePr>
        <p:xfrm>
          <a:off x="971600" y="3682394"/>
          <a:ext cx="6312023" cy="195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877618"/>
                <a:gridCol w="870857"/>
                <a:gridCol w="870857"/>
                <a:gridCol w="870857"/>
                <a:gridCol w="870857"/>
                <a:gridCol w="870857"/>
              </a:tblGrid>
              <a:tr h="466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조사변수형태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비례형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71.960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92.405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43.061</a:t>
                      </a:r>
                    </a:p>
                  </a:txBody>
                  <a:tcPr marL="64770" marR="64770" marT="17907" marB="17907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113.591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2630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; Lee et al. (1995)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방법을 사용함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𝑁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=10,000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인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4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개의 모집단 자료 생성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비례형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선형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볼록형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오목형</a:t>
                </a:r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보조자료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는 평균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48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이고 분산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768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을 갖는 감마분포에서 생성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관심변수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y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는 평균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𝜇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𝑎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+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𝑏𝑥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+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𝑐</m:t>
                    </m:r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이고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b="0" i="1">
                            <a:latin typeface="Cambria Math"/>
                            <a:ea typeface="맑은 고딕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𝑔</m:t>
                        </m:r>
                      </m:sup>
                    </m:sSup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을 갖는 감마분포에서 생성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i="1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endParaRPr lang="en-US" altLang="ko-KR" b="0" i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i="1" dirty="0">
                    <a:latin typeface="맑은 고딕" pitchFamily="50" charset="-127"/>
                    <a:ea typeface="맑은 고딕" pitchFamily="50" charset="-127"/>
                  </a:rPr>
                  <a:t>             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모의실험에 사용된 상수 및 평균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표준편차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2630015"/>
              </a:xfrm>
              <a:prstGeom prst="rect">
                <a:avLst/>
              </a:prstGeom>
              <a:blipFill rotWithShape="1">
                <a:blip r:embed="rId5"/>
                <a:stretch>
                  <a:fillRect l="-478" b="-20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060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33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667344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603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비교 통계량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편향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(bias),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상대편향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b="0" dirty="0" err="1">
                    <a:latin typeface="맑은 고딕" pitchFamily="50" charset="-127"/>
                    <a:ea typeface="맑은 고딕" pitchFamily="50" charset="-127"/>
                  </a:rPr>
                  <a:t>rbias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), 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제곱근 평균제곱오차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(root mean square error, </a:t>
                </a:r>
                <a:r>
                  <a:rPr lang="en-US" altLang="ko-KR" b="0" dirty="0" err="1">
                    <a:latin typeface="맑은 고딕" pitchFamily="50" charset="-127"/>
                    <a:ea typeface="맑은 고딕" pitchFamily="50" charset="-127"/>
                  </a:rPr>
                  <a:t>rmse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𝑏𝑖𝑎𝑠</m:t>
                      </m:r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𝑟𝑏𝑖𝑎𝑠</m:t>
                      </m:r>
                      <m:d>
                        <m:d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=100(</m:t>
                      </m:r>
                      <m:acc>
                        <m:accPr>
                          <m:chr m:val="̅"/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)</m:t>
                      </m:r>
                      <m:sSub>
                        <m:sSub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𝑟𝑚𝑠𝑒</m:t>
                      </m:r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fPr>
                            <m:num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𝑅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𝑟</m:t>
                              </m:r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𝑅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[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>
                                              <a:latin typeface="Cambria Math"/>
                                              <a:ea typeface="맑은 고딕" pitchFamily="50" charset="-127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반복수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𝑅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=3,000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번</a:t>
                </a:r>
              </a:p>
              <a:p>
                <a:pPr algn="l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=0, 0.3, 0.5, 0.7, 1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을 사용함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603422"/>
              </a:xfrm>
              <a:prstGeom prst="rect">
                <a:avLst/>
              </a:prstGeom>
              <a:blipFill rotWithShape="1">
                <a:blip r:embed="rId5"/>
                <a:stretch>
                  <a:fillRect l="-478" b="-11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292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34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263409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모의실험을 위한 모집단 크기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표본 크기 및 추출 비율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1624"/>
                  </p:ext>
                </p:extLst>
              </p:nvPr>
            </p:nvGraphicFramePr>
            <p:xfrm>
              <a:off x="971600" y="1556792"/>
              <a:ext cx="7200802" cy="4643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033"/>
                    <a:gridCol w="773226"/>
                    <a:gridCol w="753572"/>
                    <a:gridCol w="753572"/>
                    <a:gridCol w="944241"/>
                    <a:gridCol w="921033"/>
                    <a:gridCol w="1004763"/>
                    <a:gridCol w="1129362"/>
                  </a:tblGrid>
                  <a:tr h="648072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4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4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𝑬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5806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0.0556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0.0530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0.0059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0.0539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7287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0.0423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0.0098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0.0338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0.0196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95%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8241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0.0374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0.0157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0.0343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0.0314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1624"/>
                  </p:ext>
                </p:extLst>
              </p:nvPr>
            </p:nvGraphicFramePr>
            <p:xfrm>
              <a:off x="971600" y="1556792"/>
              <a:ext cx="7200802" cy="45967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033"/>
                    <a:gridCol w="773226"/>
                    <a:gridCol w="753572"/>
                    <a:gridCol w="753572"/>
                    <a:gridCol w="944241"/>
                    <a:gridCol w="921033"/>
                    <a:gridCol w="1004763"/>
                    <a:gridCol w="1129362"/>
                  </a:tblGrid>
                  <a:tr h="67202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4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118898" r="-711811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224194" r="-629032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324194" r="-529032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339355" r="-323226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450993" r="-231788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504242" r="-112121" b="-5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538919" b="-590909"/>
                          </a:stretch>
                        </a:blipFill>
                      </a:tcPr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5806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0.0556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0.0530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0.0059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0.0539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7287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0.0423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0.0098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0.0338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0.0196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95%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8241</a:t>
                          </a:r>
                        </a:p>
                      </a:txBody>
                      <a:tcPr marL="64770" marR="64770" marT="17907" marB="17907" anchor="ctr"/>
                    </a:tc>
                    <a:tc row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1592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0.0404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291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0.0374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0.0157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040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0.0343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0.0314</a:t>
                          </a:r>
                        </a:p>
                      </a:txBody>
                      <a:tcPr marL="64770" marR="64770" marT="17907" marB="17907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5992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35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941533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016125" y="3430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39" name="_x246691208" descr="EMB00001100115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41" y="2820983"/>
            <a:ext cx="25352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8" name="_x246692008" descr="EMB00001100115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20983"/>
            <a:ext cx="2535238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7" name="_x218791936" descr="EMB00001100115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41" y="4293096"/>
            <a:ext cx="253523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6" name="_x218792736" descr="EMB00001100115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03752"/>
            <a:ext cx="2535238" cy="1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52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 결과의 상자그림</a:t>
                </a:r>
              </a:p>
              <a:p>
                <a:pPr algn="l" eaLnBrk="1" hangingPunct="1">
                  <a:lnSpc>
                    <a:spcPct val="150000"/>
                  </a:lnSpc>
                </a:pPr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가중치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 따른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모총합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상자그림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=5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           </a:t>
                </a: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비율형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                                             선형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블록형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                         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오목형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524315"/>
              </a:xfrm>
              <a:prstGeom prst="rect">
                <a:avLst/>
              </a:prstGeom>
              <a:blipFill rotWithShape="1">
                <a:blip r:embed="rId9"/>
                <a:stretch>
                  <a:fillRect l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52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36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7249" y="1340768"/>
            <a:ext cx="76438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494104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016125" y="34305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30238" y="3248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8" name="_x247649512" descr="EMB00001100116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822946"/>
            <a:ext cx="2427287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_x248253384" descr="EMB00001100116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841997"/>
            <a:ext cx="2427287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_x248256344" descr="EMB00001100116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94" y="4309889"/>
            <a:ext cx="2427287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5" name="_x247641976" descr="EMB00001100116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14652"/>
            <a:ext cx="2427287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2" name="_x248534096" descr="DRW0000110011a2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6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416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 결과의 상자그림</a:t>
                </a:r>
              </a:p>
              <a:p>
                <a:pPr algn="l" eaLnBrk="1" hangingPunct="1">
                  <a:lnSpc>
                    <a:spcPct val="150000"/>
                  </a:lnSpc>
                </a:pPr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가중치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 따른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모총합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상자그림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=5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0)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         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비율형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                                      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선형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블록형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                          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오목형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416320"/>
              </a:xfrm>
              <a:prstGeom prst="rect">
                <a:avLst/>
              </a:prstGeom>
              <a:blipFill rotWithShape="1">
                <a:blip r:embed="rId9"/>
                <a:stretch>
                  <a:fillRect l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7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37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789357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8219042"/>
                  </p:ext>
                </p:extLst>
              </p:nvPr>
            </p:nvGraphicFramePr>
            <p:xfrm>
              <a:off x="1331640" y="1556792"/>
              <a:ext cx="6095999" cy="50811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21424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𝑬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</a:t>
                          </a:r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5)</a:t>
                          </a:r>
                          <a:endParaRPr lang="en-US" sz="11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214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-4244.745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-2868.961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-2262.169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-1655.377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-745.189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-0.399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-0.104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15685.043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20091.793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26617.176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34312.169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46778.286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-48027.139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-32895.53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-22934.55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-12973.56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1967.915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-5.197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-2.482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0.213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50355.101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40078.336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39735.79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44938.987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59646.717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46527.94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31484.973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21883.498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12282.022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-2120.191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7.312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5.082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2.852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-0.492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49303.374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36860.418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32897.028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33441.801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41937.069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-43178.92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-29448.42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-20472.84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-11497.26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1966.105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0.173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46567.771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37323.907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36613.859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40710.291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53148.902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958558"/>
                  </p:ext>
                </p:extLst>
              </p:nvPr>
            </p:nvGraphicFramePr>
            <p:xfrm>
              <a:off x="1331640" y="1556792"/>
              <a:ext cx="6095999" cy="5017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99720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75131" r="-175" b="-15816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6746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-4244.745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-2868.961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-2262.169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-1655.377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-745.189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-0.399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-0.23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-0.104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15685.043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20091.793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26617.176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34312.169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46778.286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-48027.139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-32895.53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-22934.55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-12973.56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1967.915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-5.197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-3.56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-2.482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0.213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50355.101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40078.336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39735.79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44938.987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59646.717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46527.94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31484.973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21883.498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12282.022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-2120.191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7.312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5.082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2.852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-0.492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49303.374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36860.418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32897.028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33441.801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41937.069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-43178.92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-29448.42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-20472.84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-11497.26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1966.105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-1.012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0.173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46567.771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37323.907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36613.859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40710.291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53148.902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  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80%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하에서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모총합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비교 </a:t>
            </a:r>
          </a:p>
        </p:txBody>
      </p:sp>
    </p:spTree>
    <p:extLst>
      <p:ext uri="{BB962C8B-B14F-4D97-AF65-F5344CB8AC3E}">
        <p14:creationId xmlns:p14="http://schemas.microsoft.com/office/powerpoint/2010/main" val="3998206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38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74116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933511"/>
                  </p:ext>
                </p:extLst>
              </p:nvPr>
            </p:nvGraphicFramePr>
            <p:xfrm>
              <a:off x="1331640" y="1556792"/>
              <a:ext cx="6095999" cy="50811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21424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𝑬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</a:t>
                          </a:r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50)</a:t>
                          </a:r>
                          <a:endParaRPr lang="en-US" sz="11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214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-4244.745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-2370.496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-1572.204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-773.913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423.524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-0.218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15685.043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16629.463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16900.551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17703.367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19751.6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-48027.139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-33649.16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-23931.12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-14213.08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363.988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-5.197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50355.101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37507.642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29690.422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23899.296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22554.467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46527.94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32482.718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23272.701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14062.685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247.66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7.543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5.405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3.266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49303.374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36524.488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28707.121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22317.551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18811.505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-43178.92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-30179.05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-21684.76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-13190.48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-1412.393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-2.657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-1.909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-0.124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46567.771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35582.041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28901.104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23864.805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21919.424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8585268"/>
                  </p:ext>
                </p:extLst>
              </p:nvPr>
            </p:nvGraphicFramePr>
            <p:xfrm>
              <a:off x="1331640" y="1556792"/>
              <a:ext cx="6095999" cy="5017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99720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75131" r="-175" b="-15816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6746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-4244.745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-2370.496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-1572.204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-773.913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423.524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-0.329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-0.218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15685.043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16629.463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16900.551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17703.367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19751.6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-48027.139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-33649.16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-23931.12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-14213.08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363.988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-5.197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-1.538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50355.101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37507.642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29690.422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23899.296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22554.467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46527.94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32482.718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23272.701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14062.685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247.66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7.543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5.405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3.266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49303.374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36524.488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28707.121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22317.551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18811.505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-43178.92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-30179.05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-21684.76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-13190.48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-1412.393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-2.657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-1.909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-0.124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46567.771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35582.041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28901.104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23864.805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21919.424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  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80%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하에서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모총합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비교 </a:t>
            </a:r>
          </a:p>
        </p:txBody>
      </p:sp>
    </p:spTree>
    <p:extLst>
      <p:ext uri="{BB962C8B-B14F-4D97-AF65-F5344CB8AC3E}">
        <p14:creationId xmlns:p14="http://schemas.microsoft.com/office/powerpoint/2010/main" val="562952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39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309524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941377"/>
                  </p:ext>
                </p:extLst>
              </p:nvPr>
            </p:nvGraphicFramePr>
            <p:xfrm>
              <a:off x="1331640" y="1556792"/>
              <a:ext cx="6095999" cy="50811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21424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ko-KR" sz="1100" b="1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𝑬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1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=25)</a:t>
                          </a:r>
                          <a:endParaRPr lang="en-US" sz="11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21424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-1011.213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-568.504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-266.678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35.148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487.887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16424.619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17093.765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17317.283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17827.742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19077.594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-33805.987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-23916.09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-17105.14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-10294.19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-77.759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-0.008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37529.531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29324.991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24641.161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21593.67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21556.64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22918.342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15693.949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11136.898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6579.847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-255.729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3.645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2.586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28643.963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23869.82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21317.644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19738.944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19675.076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-20555.367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-14873.25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-10670.08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-6466.922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-162.178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-1.309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-0.939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-0.014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28187.271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24432.351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22297.641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21100.535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21376.025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247692"/>
                  </p:ext>
                </p:extLst>
              </p:nvPr>
            </p:nvGraphicFramePr>
            <p:xfrm>
              <a:off x="1331640" y="1556792"/>
              <a:ext cx="6095999" cy="50172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299720"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ko-KR" altLang="en-US" sz="1100" b="1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endParaRPr lang="en-US" altLang="ko-KR" sz="1100" b="1" dirty="0" smtClean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100" b="1" dirty="0" smtClean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ko-KR" altLang="en-US" sz="11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blipFill rotWithShape="1">
                          <a:blip r:embed="rId5"/>
                          <a:stretch>
                            <a:fillRect l="-75131" r="-175" b="-15816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6746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0.3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0.5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0.7</a:t>
                          </a:r>
                        </a:p>
                      </a:txBody>
                      <a:tcPr marL="64770" marR="64770" marT="17907" marB="17907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</a:t>
                          </a:r>
                        </a:p>
                      </a:txBody>
                      <a:tcPr marL="64770" marR="64770" marT="17907" marB="17907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-1011.213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-568.504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-266.678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35.148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487.887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-0.141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-0.079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-0.037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16424.619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17093.765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17317.283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17827.742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19077.594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-33805.987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-23916.09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-17105.14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-10294.19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-77.759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-3.658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-2.588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-1.114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-0.008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37529.531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29324.991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24641.161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21593.67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21556.64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22918.342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15693.949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11136.898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6579.847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-255.729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3.645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2.586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-0.059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28643.963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23869.82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21317.644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19738.944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19675.076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-20555.367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-14873.25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-10670.08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-6466.922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-162.178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-1.309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-0.939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-0.569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-0.014</a:t>
                          </a:r>
                        </a:p>
                      </a:txBody>
                      <a:tcPr marL="9525" marR="9525" marT="9525" marB="0"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28187.271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24432.351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22297.641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21100.535</a:t>
                          </a:r>
                        </a:p>
                      </a:txBody>
                      <a:tcPr marL="9525" marR="9525" marT="9525" marB="0" anchor="ctr">
                        <a:solidFill>
                          <a:srgbClr val="33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21376.025</a:t>
                          </a:r>
                        </a:p>
                      </a:txBody>
                      <a:tcPr marL="9525" marR="9525" marT="9525" marB="0" anchor="ctr">
                        <a:solidFill>
                          <a:srgbClr val="CCD5EA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  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90%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하에서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모총합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비교 </a:t>
            </a:r>
          </a:p>
        </p:txBody>
      </p:sp>
    </p:spTree>
    <p:extLst>
      <p:ext uri="{BB962C8B-B14F-4D97-AF65-F5344CB8AC3E}">
        <p14:creationId xmlns:p14="http://schemas.microsoft.com/office/powerpoint/2010/main" val="2912503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57250" y="1039669"/>
            <a:ext cx="7643813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AutoNum type="arabicPeriod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절사법에서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사용하는 기호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 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모집단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표본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총합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분할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251688"/>
                  </p:ext>
                </p:extLst>
              </p:nvPr>
            </p:nvGraphicFramePr>
            <p:xfrm>
              <a:off x="852437" y="2132857"/>
              <a:ext cx="7648626" cy="4040636"/>
            </p:xfrm>
            <a:graphic>
              <a:graphicData uri="http://schemas.openxmlformats.org/drawingml/2006/table">
                <a:tbl>
                  <a:tblPr/>
                  <a:tblGrid>
                    <a:gridCol w="1640387"/>
                    <a:gridCol w="1640387"/>
                    <a:gridCol w="1751051"/>
                    <a:gridCol w="1695719"/>
                    <a:gridCol w="921082"/>
                  </a:tblGrid>
                  <a:tr h="109194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분할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전수층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take-all)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take-some)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take-nothing)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절사표본층</a:t>
                          </a: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전체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모집단크기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표본크기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5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5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ko-KR" sz="1500" b="0" i="1" kern="0" spc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표본추출률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altLang="ko-KR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altLang="ko-KR" sz="15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</m:oMath>
                          </a14:m>
                          <a:r>
                            <a:rPr lang="ko-KR" altLang="en-US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0" i="1" kern="0" spc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1</m:t>
                              </m:r>
                            </m:oMath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ko-KR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15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sz="1500" b="0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kern="0" spc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</a:rPr>
                                        <m:t>𝐸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altLang="ko-KR" sz="15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</m:oMath>
                          </a14:m>
                          <a:r>
                            <a:rPr lang="ko-KR" altLang="en-US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500" b="0" i="1" kern="0" spc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1</m:t>
                              </m:r>
                            </m:oMath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5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함초롬바탕"/>
                                </a:rPr>
                                <m:t>𝑦</m:t>
                              </m:r>
                              <m:r>
                                <a:rPr lang="en-US" altLang="ko-KR" sz="14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함초롬바탕"/>
                                </a:rPr>
                                <m:t> </m:t>
                              </m:r>
                            </m:oMath>
                          </a14:m>
                          <a:r>
                            <a:rPr lang="ko-KR" altLang="en-US" sz="14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 총합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795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함초롬바탕"/>
                                </a:rPr>
                                <m:t>𝑥</m:t>
                              </m:r>
                              <m:r>
                                <a:rPr lang="en-US" altLang="ko-KR" sz="1400" b="0" i="1" kern="0" spc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함초롬바탕"/>
                                </a:rPr>
                                <m:t>  </m:t>
                              </m:r>
                            </m:oMath>
                          </a14:m>
                          <a:r>
                            <a:rPr lang="ko-KR" altLang="en-US" sz="14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  총합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500" b="0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251688"/>
                  </p:ext>
                </p:extLst>
              </p:nvPr>
            </p:nvGraphicFramePr>
            <p:xfrm>
              <a:off x="852437" y="2132857"/>
              <a:ext cx="7648626" cy="4040636"/>
            </p:xfrm>
            <a:graphic>
              <a:graphicData uri="http://schemas.openxmlformats.org/drawingml/2006/table">
                <a:tbl>
                  <a:tblPr/>
                  <a:tblGrid>
                    <a:gridCol w="1640387"/>
                    <a:gridCol w="1640387"/>
                    <a:gridCol w="1751051"/>
                    <a:gridCol w="1695719"/>
                    <a:gridCol w="921082"/>
                  </a:tblGrid>
                  <a:tr h="1091949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분할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전수층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take-all)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take-some)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절사층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take-nothing)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(</a:t>
                          </a: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절사표본층</a:t>
                          </a:r>
                          <a:r>
                            <a:rPr lang="en-US" altLang="ko-KR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)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전체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40157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272727" r="-266543" b="-6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272727" r="-148958" b="-6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272727" r="-54317" b="-6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272727" b="-639394"/>
                          </a:stretch>
                        </a:blipFill>
                      </a:tcPr>
                    </a:tc>
                  </a:tr>
                  <a:tr h="40157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모집단크기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372727" r="-266543" b="-5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372727" r="-148958" b="-5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372727" r="-54317" b="-5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372727" b="-539394"/>
                          </a:stretch>
                        </a:blipFill>
                      </a:tcPr>
                    </a:tc>
                  </a:tr>
                  <a:tr h="40157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472727" r="-266543" b="-4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472727" r="-148958" b="-4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472727" r="-54317" b="-43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472727" b="-439394"/>
                          </a:stretch>
                        </a:blipFill>
                      </a:tcPr>
                    </a:tc>
                  </a:tr>
                  <a:tr h="43294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표본크기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532394" r="-266543" b="-3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532394" r="-148958" b="-3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532394" r="-54317" b="-3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n</a:t>
                          </a:r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910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400" b="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표본추출률</a:t>
                          </a:r>
                          <a:endParaRPr lang="ko-KR" altLang="en-US" sz="14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500" b="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500" b="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575641" r="-148958" b="-1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575641" r="-54317" b="-1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575641" b="-180769"/>
                          </a:stretch>
                        </a:blipFill>
                      </a:tcPr>
                    </a:tc>
                  </a:tr>
                  <a:tr h="4303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72" t="-742254" r="-366543" b="-98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742254" r="-266543" b="-98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742254" r="-148958" b="-98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742254" r="-54317" b="-98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742254" b="-98592"/>
                          </a:stretch>
                        </a:blipFill>
                      </a:tcPr>
                    </a:tc>
                  </a:tr>
                  <a:tr h="40157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72" t="-906061" r="-366543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0372" t="-906061" r="-266543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153" t="-906061" r="-1489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482" t="-906061" r="-54317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1788" t="-906061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0658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40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 typeface="+mj-lt"/>
              <a:buAutoNum type="arabicPeriod" startAt="3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)_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J.kim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537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수식" r:id="rId3" imgW="126720" imgH="215640" progId="Equation.3">
                  <p:embed/>
                </p:oleObj>
              </mc:Choice>
              <mc:Fallback>
                <p:oleObj name="수식" r:id="rId3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230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결론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  <a:buAutoNum type="arabicPeriod"/>
                </a:pP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비율형에서는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SSW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가장 우수한 결과를 주고 있다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반면 선형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볼록형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오목형에서는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제안된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복합추정량이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가장 우수하다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  <a:buAutoNum type="arabicPeriod"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최적의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</m:oMath>
                </a14:m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사용했다면 더 좋은 결과가 기대됨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2308324"/>
              </a:xfrm>
              <a:prstGeom prst="rect">
                <a:avLst/>
              </a:prstGeom>
              <a:blipFill rotWithShape="1">
                <a:blip r:embed="rId5"/>
                <a:stretch>
                  <a:fillRect l="-638" b="-2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01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2215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비율형에서도 우수한 복합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추정량을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만드는 것이 필요함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  <a:b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sz="12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BLUP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을 이용한 결과가 선형에서는 우수한 결과를 주고 있음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(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사전 연구 결과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3.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최적의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</m:oMath>
                </a14:m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사용하여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복합추정량을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만듦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2215991"/>
              </a:xfrm>
              <a:prstGeom prst="rect">
                <a:avLst/>
              </a:prstGeom>
              <a:blipFill rotWithShape="1">
                <a:blip r:embed="rId2"/>
                <a:stretch>
                  <a:fillRect l="-638" b="-5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9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BDF43536-4E64-432F-98C5-360F7A0226DA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52729"/>
              </p:ext>
            </p:extLst>
          </p:nvPr>
        </p:nvGraphicFramePr>
        <p:xfrm>
          <a:off x="4546600" y="3327400"/>
          <a:ext cx="50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수식" r:id="rId3" imgW="50760" imgH="203040" progId="Equation.3">
                  <p:embed/>
                </p:oleObj>
              </mc:Choice>
              <mc:Fallback>
                <p:oleObj name="수식" r:id="rId3" imgW="50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6600" y="3327400"/>
                        <a:ext cx="50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98321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수식" r:id="rId5" imgW="126720" imgH="215640" progId="Equation.3">
                  <p:embed/>
                </p:oleObj>
              </mc:Choice>
              <mc:Fallback>
                <p:oleObj name="수식" r:id="rId5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11322"/>
              </p:ext>
            </p:extLst>
          </p:nvPr>
        </p:nvGraphicFramePr>
        <p:xfrm>
          <a:off x="4527550" y="3302000"/>
          <a:ext cx="88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수식" r:id="rId7" imgW="88560" imgH="253800" progId="Equation.3">
                  <p:embed/>
                </p:oleObj>
              </mc:Choice>
              <mc:Fallback>
                <p:oleObj name="수식" r:id="rId7" imgW="88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7550" y="3302000"/>
                        <a:ext cx="88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703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황종민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신기일에서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제안한 두 개의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𝑦𝐸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𝑴𝑶𝑫𝑰</m:t>
                          </m:r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𝑩𝑳𝑼𝑷</m:t>
                          </m:r>
                        </m:sup>
                      </m:sSubSup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𝑹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𝐸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[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𝑴𝑶𝑫𝑰</m:t>
                          </m:r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𝑩𝑳𝑼𝑷</m:t>
                          </m:r>
                          <m:r>
                            <a:rPr lang="en-US" altLang="ko-KR" i="1">
                              <a:latin typeface="Cambria Math"/>
                            </a:rPr>
                            <m:t>]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𝒙𝑬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]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ko-KR" b="0" i="1">
                                  <a:latin typeface="Cambria Math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𝑦𝐸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𝑥𝐸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+(</m:t>
                          </m:r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𝟏</m:t>
                          </m:r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ko-KR" b="0" i="1">
                                  <a:latin typeface="Cambria Math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𝑥</m:t>
                                  </m:r>
                                  <m:sSub>
                                    <m:sSub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𝐼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𝒙𝑬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𝑦𝐸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𝑴𝑶𝑫𝑰</m:t>
                          </m:r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𝑩𝑳𝑼𝑷𝑨</m:t>
                          </m:r>
                        </m:sup>
                      </m:sSubSup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𝑹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𝐸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[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𝑴𝑶𝑫𝑰</m:t>
                          </m:r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𝑩𝑳𝑼𝑷𝑨</m:t>
                          </m:r>
                          <m:r>
                            <a:rPr lang="en-US" altLang="ko-KR" i="1">
                              <a:latin typeface="Cambria Math"/>
                            </a:rPr>
                            <m:t>]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𝒙𝑬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𝟑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]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ko-KR" b="0" i="1">
                                  <a:latin typeface="Cambria Math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𝑦𝐸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𝑥𝐸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+(</m:t>
                          </m:r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𝟏</m:t>
                          </m:r>
                          <m:r>
                            <a:rPr lang="en-US" altLang="ko-KR" i="1">
                              <a:latin typeface="Cambria Math"/>
                              <a:ea typeface="맑은 고딕" panose="020B0503020000020004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𝜶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𝟑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ko-KR" b="0" i="1">
                                  <a:latin typeface="Cambria Math"/>
                                  <a:ea typeface="맑은 고딕" panose="020B0503020000020004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𝑦𝑆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𝑥𝑆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𝒕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𝒙𝑬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여기서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𝑦𝐸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는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김지학에서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사용한 같은 수식임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또한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𝑦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전수층과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얻어진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ko-KR" altLang="en-US" b="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자료</m:t>
                        </m:r>
                        <m:r>
                          <a:rPr lang="en-US" altLang="ko-KR" b="0" i="1" dirty="0">
                            <a:latin typeface="Cambria Math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합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,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𝐼</m:t>
                            </m:r>
                          </m:sub>
                        </m:sSub>
                      </m:sub>
                    </m:sSub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전수층과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얻어진 자료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합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,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𝑦𝑆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얻어진 자료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합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,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𝑥𝑆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   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b="0" i="1">
                            <a:latin typeface="Cambria Math"/>
                            <a:ea typeface="Cambria Math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표본층에서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얻어진 자료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합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703788"/>
              </a:xfrm>
              <a:prstGeom prst="rect">
                <a:avLst/>
              </a:prstGeom>
              <a:blipFill rotWithShape="1">
                <a:blip r:embed="rId9"/>
                <a:stretch>
                  <a:fillRect l="-319" b="-37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466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BDF43536-4E64-432F-98C5-360F7A0226DA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964301"/>
              </p:ext>
            </p:extLst>
          </p:nvPr>
        </p:nvGraphicFramePr>
        <p:xfrm>
          <a:off x="4546600" y="3327400"/>
          <a:ext cx="50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수식" r:id="rId3" imgW="50760" imgH="203040" progId="Equation.3">
                  <p:embed/>
                </p:oleObj>
              </mc:Choice>
              <mc:Fallback>
                <p:oleObj name="수식" r:id="rId3" imgW="50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6600" y="3327400"/>
                        <a:ext cx="50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187393"/>
              </p:ext>
            </p:extLst>
          </p:nvPr>
        </p:nvGraphicFramePr>
        <p:xfrm>
          <a:off x="4508500" y="33210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수식" r:id="rId5" imgW="126720" imgH="215640" progId="Equation.3">
                  <p:embed/>
                </p:oleObj>
              </mc:Choice>
              <mc:Fallback>
                <p:oleObj name="수식" r:id="rId5" imgW="126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500" y="3321050"/>
                        <a:ext cx="127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08340"/>
              </p:ext>
            </p:extLst>
          </p:nvPr>
        </p:nvGraphicFramePr>
        <p:xfrm>
          <a:off x="4527550" y="3302000"/>
          <a:ext cx="88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수식" r:id="rId7" imgW="88560" imgH="253800" progId="Equation.3">
                  <p:embed/>
                </p:oleObj>
              </mc:Choice>
              <mc:Fallback>
                <p:oleObj name="수식" r:id="rId7" imgW="88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7550" y="3302000"/>
                        <a:ext cx="88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958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선형결합 가중치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ko-KR" altLang="en-US" b="0" i="1">
                              <a:latin typeface="Cambria Math"/>
                            </a:rPr>
                            <m:t>𝛼</m:t>
                          </m:r>
                        </m:e>
                      </m:acc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𝑀𝑆𝐸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𝐵𝐿𝑈𝑃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𝑀𝑆𝐸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[2]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𝑀𝑆𝐸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𝐵𝐿𝑈𝑃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ko-KR" b="0" i="1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𝐵𝐿𝑈𝑃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[2]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𝐵𝐿𝑈𝑃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b="0" i="1" dirty="0">
                  <a:latin typeface="Cambria Math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[2]</m:t>
                        </m:r>
                      </m:sup>
                    </m:sSubSup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r>
                  <a:rPr lang="en-US" altLang="ko-KR" b="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𝑦𝐸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𝑥𝐸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𝐵𝐿𝑈𝑃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𝑦</m:t>
                            </m:r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BLUPA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같은 방법임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여기서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붓스트랩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반복수는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주어진 자료를 복원 추출하여 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추정량을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계산한 후 계산된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추정값을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이용하여 분산을 계산함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958969"/>
              </a:xfrm>
              <a:prstGeom prst="rect">
                <a:avLst/>
              </a:prstGeom>
              <a:blipFill rotWithShape="1">
                <a:blip r:embed="rId9"/>
                <a:stretch>
                  <a:fillRect l="-3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839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126175"/>
                  </p:ext>
                </p:extLst>
              </p:nvPr>
            </p:nvGraphicFramePr>
            <p:xfrm>
              <a:off x="971600" y="2708920"/>
              <a:ext cx="6809185" cy="3284220"/>
            </p:xfrm>
            <a:graphic>
              <a:graphicData uri="http://schemas.openxmlformats.org/drawingml/2006/table">
                <a:tbl>
                  <a:tblPr/>
                  <a:tblGrid>
                    <a:gridCol w="1138080"/>
                    <a:gridCol w="761492"/>
                    <a:gridCol w="714419"/>
                    <a:gridCol w="714419"/>
                    <a:gridCol w="714419"/>
                    <a:gridCol w="922008"/>
                    <a:gridCol w="922174"/>
                    <a:gridCol w="922174"/>
                  </a:tblGrid>
                  <a:tr h="3156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𝑬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15658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7287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0.0443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95%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8241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0.0404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565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126175"/>
                  </p:ext>
                </p:extLst>
              </p:nvPr>
            </p:nvGraphicFramePr>
            <p:xfrm>
              <a:off x="971600" y="2708920"/>
              <a:ext cx="6809185" cy="3284220"/>
            </p:xfrm>
            <a:graphic>
              <a:graphicData uri="http://schemas.openxmlformats.org/drawingml/2006/table">
                <a:tbl>
                  <a:tblPr/>
                  <a:tblGrid>
                    <a:gridCol w="1138080"/>
                    <a:gridCol w="761492"/>
                    <a:gridCol w="714419"/>
                    <a:gridCol w="714419"/>
                    <a:gridCol w="714419"/>
                    <a:gridCol w="922008"/>
                    <a:gridCol w="922174"/>
                    <a:gridCol w="922174"/>
                  </a:tblGrid>
                  <a:tr h="328422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49600" r="-644800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66667" r="-588889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66667" r="-488889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66667" r="-388889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39073" r="-201325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35526" r="-100000" b="-9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39735" r="-662" b="-909259"/>
                          </a:stretch>
                        </a:blipFill>
                      </a:tcPr>
                    </a:tc>
                  </a:tr>
                  <a:tr h="328422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5806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0.0012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0.0556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7287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0.0443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0.0039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95%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</a:t>
                          </a: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8241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0.0404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0.0031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422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0.0392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1481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 방법은 같은 방법임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비교통계량도 같은 것을 사용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𝑆𝐸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큰 경우는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수정절사법과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같기 때문에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 </m:t>
                        </m:r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𝑆𝐸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=0,5,10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을 사용함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ko-KR" sz="1400" dirty="0">
                    <a:latin typeface="맑은 고딕" pitchFamily="50" charset="-127"/>
                    <a:ea typeface="맑은 고딕" pitchFamily="50" charset="-127"/>
                  </a:rPr>
                  <a:t>* </a:t>
                </a:r>
                <a:r>
                  <a:rPr lang="ko-KR" altLang="en-US" sz="1400" dirty="0">
                    <a:latin typeface="맑은 고딕" pitchFamily="50" charset="-127"/>
                    <a:ea typeface="맑은 고딕" pitchFamily="50" charset="-127"/>
                  </a:rPr>
                  <a:t>모의실험을 위한 모집단 크기</a:t>
                </a:r>
                <a:r>
                  <a:rPr lang="en-US" altLang="ko-KR" sz="14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400" dirty="0">
                    <a:latin typeface="맑은 고딕" pitchFamily="50" charset="-127"/>
                    <a:ea typeface="맑은 고딕" pitchFamily="50" charset="-127"/>
                  </a:rPr>
                  <a:t>표본 크기 및 추출 비율</a:t>
                </a:r>
                <a:endParaRPr lang="en-US" altLang="ko-KR" sz="14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1481881"/>
              </a:xfrm>
              <a:prstGeom prst="rect">
                <a:avLst/>
              </a:prstGeom>
              <a:blipFill rotWithShape="1">
                <a:blip r:embed="rId3"/>
                <a:stretch>
                  <a:fillRect l="-319" b="-28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68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Text Box 4"/>
          <p:cNvSpPr txBox="1">
            <a:spLocks noChangeArrowheads="1"/>
          </p:cNvSpPr>
          <p:nvPr/>
        </p:nvSpPr>
        <p:spPr bwMode="auto">
          <a:xfrm>
            <a:off x="2123728" y="1075548"/>
            <a:ext cx="4752528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pt-B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80%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절사점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하에서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모총합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추정량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비교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486839"/>
                  </p:ext>
                </p:extLst>
              </p:nvPr>
            </p:nvGraphicFramePr>
            <p:xfrm>
              <a:off x="508718" y="1501635"/>
              <a:ext cx="8095730" cy="4674264"/>
            </p:xfrm>
            <a:graphic>
              <a:graphicData uri="http://schemas.openxmlformats.org/drawingml/2006/table">
                <a:tbl>
                  <a:tblPr firstRow="1"/>
                  <a:tblGrid>
                    <a:gridCol w="903685"/>
                    <a:gridCol w="753071"/>
                    <a:gridCol w="828377"/>
                    <a:gridCol w="828377"/>
                    <a:gridCol w="828377"/>
                    <a:gridCol w="753071"/>
                    <a:gridCol w="817325"/>
                    <a:gridCol w="805578"/>
                    <a:gridCol w="805578"/>
                    <a:gridCol w="772291"/>
                  </a:tblGrid>
                  <a:tr h="333876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형태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=5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=10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kumimoji="0"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-3857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-4126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-3827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-3603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-3215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14808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13722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14666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13657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14795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-28869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-30288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-28723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-21942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-21858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-22033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35070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37817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34711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290369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30548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28856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6594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6093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7001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7718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6612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8146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1.41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1.63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1.89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27323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36589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25612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31660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24304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-20937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-21748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-20429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-16150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-14934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-16174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31072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39398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29467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27564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33316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26380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142509"/>
                  </p:ext>
                </p:extLst>
              </p:nvPr>
            </p:nvGraphicFramePr>
            <p:xfrm>
              <a:off x="508718" y="1501635"/>
              <a:ext cx="8095730" cy="4674264"/>
            </p:xfrm>
            <a:graphic>
              <a:graphicData uri="http://schemas.openxmlformats.org/drawingml/2006/table">
                <a:tbl>
                  <a:tblPr firstRow="1"/>
                  <a:tblGrid>
                    <a:gridCol w="903685"/>
                    <a:gridCol w="753071"/>
                    <a:gridCol w="828377"/>
                    <a:gridCol w="828377"/>
                    <a:gridCol w="828377"/>
                    <a:gridCol w="753071"/>
                    <a:gridCol w="817325"/>
                    <a:gridCol w="805578"/>
                    <a:gridCol w="805578"/>
                    <a:gridCol w="772291"/>
                  </a:tblGrid>
                  <a:tr h="333876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형태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1224" r="-99058" b="-13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52952" r="-190" b="-13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kumimoji="0"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-3857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-4126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-3827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-4245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-3603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-3215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-0.45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14808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13722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15685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14666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13657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14795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-28869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-30288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-28723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-48027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-21942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-21858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-22033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-5.20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-2.38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35070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37817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34711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50355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290369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30548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28856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6594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6093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7001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7718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6612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8146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1.41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1.63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1.89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27323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36589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49303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25612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31660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24304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-20937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-21748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-20429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-43179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-16150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-14934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-16174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31072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39398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29467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46568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27564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33316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26380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537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Text Box 4"/>
          <p:cNvSpPr txBox="1">
            <a:spLocks noChangeArrowheads="1"/>
          </p:cNvSpPr>
          <p:nvPr/>
        </p:nvSpPr>
        <p:spPr bwMode="auto">
          <a:xfrm>
            <a:off x="2123728" y="1075548"/>
            <a:ext cx="4752528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pt-B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pt-B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0%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절사점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하에서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모총합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추정량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비교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581677"/>
                  </p:ext>
                </p:extLst>
              </p:nvPr>
            </p:nvGraphicFramePr>
            <p:xfrm>
              <a:off x="508718" y="1501635"/>
              <a:ext cx="8095730" cy="4674264"/>
            </p:xfrm>
            <a:graphic>
              <a:graphicData uri="http://schemas.openxmlformats.org/drawingml/2006/table">
                <a:tbl>
                  <a:tblPr firstRow="1"/>
                  <a:tblGrid>
                    <a:gridCol w="903685"/>
                    <a:gridCol w="753071"/>
                    <a:gridCol w="828377"/>
                    <a:gridCol w="828377"/>
                    <a:gridCol w="828377"/>
                    <a:gridCol w="753071"/>
                    <a:gridCol w="817325"/>
                    <a:gridCol w="805578"/>
                    <a:gridCol w="805578"/>
                    <a:gridCol w="772291"/>
                  </a:tblGrid>
                  <a:tr h="333876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형태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=5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>
                                      <a:latin typeface="Cambria Math"/>
                                      <a:ea typeface="맑은 고딕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=10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kumimoji="0"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-1641</a:t>
                          </a: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</a:t>
                          </a: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</a:t>
                          </a: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-1593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-1364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-0.14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-0.23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-0.26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-0.23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-0.14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-0.19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-0.22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</a:t>
                          </a:r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-0.19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15710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15097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15778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15501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15561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-18546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-19405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-18476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-14188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-14391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-14200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25216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26467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25087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21469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22149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21407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4843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6100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4581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6533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5630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1.35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19291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23731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18775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18644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21724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18285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-9414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-12169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-8818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-8695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-10337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-8248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-0.83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20947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24772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20507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20810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23442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20518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741949"/>
                  </p:ext>
                </p:extLst>
              </p:nvPr>
            </p:nvGraphicFramePr>
            <p:xfrm>
              <a:off x="508718" y="1501635"/>
              <a:ext cx="8095730" cy="4674264"/>
            </p:xfrm>
            <a:graphic>
              <a:graphicData uri="http://schemas.openxmlformats.org/drawingml/2006/table">
                <a:tbl>
                  <a:tblPr firstRow="1"/>
                  <a:tblGrid>
                    <a:gridCol w="903685"/>
                    <a:gridCol w="753071"/>
                    <a:gridCol w="828377"/>
                    <a:gridCol w="828377"/>
                    <a:gridCol w="828377"/>
                    <a:gridCol w="753071"/>
                    <a:gridCol w="817325"/>
                    <a:gridCol w="805578"/>
                    <a:gridCol w="805578"/>
                    <a:gridCol w="772291"/>
                  </a:tblGrid>
                  <a:tr h="333876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형태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1224" r="-99058" b="-13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52952" r="-190" b="-13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D6D6"/>
                        </a:solidFill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kumimoji="0"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  <a:endParaRPr 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비율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-1641</a:t>
                          </a: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-1011</a:t>
                          </a: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</a:t>
                          </a: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-1593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-1364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-0.14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-0.23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-0.26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-0.23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-0.14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-0.19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-0.22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</a:t>
                          </a:r>
                          <a:r>
                            <a:rPr lang="en-US" altLang="ko-KR" sz="12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-0.19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15710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15097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15778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16422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15501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15561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선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-18546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-19405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-18476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-33806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-14188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-14391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-14200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-2.01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-2.00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-3.66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-1.54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25216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26467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25087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37526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21469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22149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21407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볼록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4843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6100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4581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22918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5828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6533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5630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1.06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1.35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1.52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19291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23731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18775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28632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18644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21724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18285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오목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-9414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-12169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-8818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-20555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-8695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-10337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-8248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-0.83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-1.81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-0.91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-0.73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3876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25146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20947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24772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20507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28184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20810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23442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20518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5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J.Hwang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2999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결론 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1. 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김지학이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제안한 방법인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결과가 모든 모집단에서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SSW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보다 우수함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추정량의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가중치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=0.3, 0.5, 0.7</m:t>
                    </m:r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사용한 결과에서는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비율형에서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우수한 결과가 나오지 않았으나 최적 가중치를 사용하면 결과는 달라짐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2.  MB,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전수층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정보를 이용한 결과가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비율형의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모집단 결과가 우수하게 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나타남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그러나 이 방법은 다른 모집단 형태에서는 결과가 좋지 않음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2999347"/>
              </a:xfrm>
              <a:prstGeom prst="rect">
                <a:avLst/>
              </a:prstGeom>
              <a:blipFill rotWithShape="1">
                <a:blip r:embed="rId2"/>
                <a:stretch>
                  <a:fillRect l="-319" b="-16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93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55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표본층이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여러 개인 경우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아이디어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1.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전수층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절사층으로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나누어지나 일반적으로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표본층은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여러 개임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한국은행에서 사용하는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SAS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프로그램이 있음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2.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중에서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절사층에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가까운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표본층이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절사층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가장  많이 갖고 있을 것으로 판단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3.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추정량은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황종민에서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제안한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BLUPA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방법이 우수한 결과를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 것으로 판단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endParaRPr lang="ko-KR" altLang="en-US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4.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최적의 층을 구하는 방법이 문제임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표본 층의 수를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2, 3, 4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정한 후 비교통계량을 이용하여 결정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516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49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6799" y="1772816"/>
            <a:ext cx="7643813" cy="41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364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l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altLang="ko-KR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L-H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알고리즘을 이용하여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전수층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take-all stratum), 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</a:t>
                </a:r>
                <a:r>
                  <a:rPr lang="ko-KR" altLang="en-US" b="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take-some stratum),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절사층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take-nothing stratum)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sz="14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buFont typeface="+mj-lt"/>
                  <a:buAutoNum type="arabicPeriod" startAt="2"/>
                  <a:defRPr/>
                </a:pPr>
                <a:r>
                  <a:rPr lang="ko-KR" altLang="en-US" b="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표본층은</a:t>
                </a: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  <a:ea typeface="맑은 고딕" panose="020B0503020000020004" pitchFamily="50" charset="-127"/>
                      </a:rPr>
                      <m:t>𝐻</m:t>
                    </m:r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부차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표본층으로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나누어짐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</m:sub>
                    </m:sSub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⋃"/>
                            <m:subHide m:val="on"/>
                            <m:supHide m:val="on"/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>
                                <a:latin typeface="Cambria Math"/>
                                <a:ea typeface="Cambria Math"/>
                              </a:rPr>
                              <m:t>⋯</m:t>
                            </m:r>
                          </m:e>
                        </m:nary>
                      </m:e>
                    </m:nary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𝐻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</a:t>
                </a: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sz="14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buFont typeface="+mj-lt"/>
                  <a:buAutoNum type="arabicPeriod" startAt="3"/>
                  <a:defRPr/>
                </a:pP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전체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모집단 </a:t>
                </a:r>
                <a:r>
                  <a:rPr lang="en-US" altLang="ko-KR" sz="1400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ko-KR" sz="1400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𝐸</m:t>
                            </m:r>
                          </m:sub>
                        </m:sSub>
                        <m:nary>
                          <m:naryPr>
                            <m:chr m:val="⋃"/>
                            <m:subHide m:val="on"/>
                            <m:supHide m:val="on"/>
                            <m:ctrlP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nary>
                              <m:naryPr>
                                <m:chr m:val="⋃"/>
                                <m:subHide m:val="on"/>
                                <m:supHide m:val="on"/>
                                <m:ctrlP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sz="1400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  <m:sub>
                        <m: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400" b="0" i="1">
                        <a:latin typeface="Cambria Math"/>
                        <a:ea typeface="Cambria Math"/>
                      </a:rPr>
                      <m:t>⋯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ko-KR" sz="1400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𝐻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ko-KR" sz="1400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ko-KR" sz="1400" b="0" i="1" dirty="0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400" b="0" i="1" dirty="0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>
                                <a:latin typeface="Cambria Math"/>
                                <a:ea typeface="맑은 고딕" panose="020B0503020000020004" pitchFamily="50" charset="-127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400" b="0" i="1" dirty="0">
                                <a:latin typeface="Cambria Math"/>
                                <a:ea typeface="맑은 고딕" panose="020B0503020000020004" pitchFamily="50" charset="-127"/>
                              </a:rPr>
                              <m:t>𝐶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400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en-US" altLang="ko-KR" sz="1400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sz="1400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endParaRPr lang="en-US" altLang="ko-KR" sz="1400" b="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buFont typeface="+mj-lt"/>
                  <a:buAutoNum type="arabicPeriod" startAt="3"/>
                  <a:defRPr/>
                </a:pP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절사층을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위한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복합추정량은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이용하여 만듦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364960"/>
              </a:xfrm>
              <a:prstGeom prst="rect">
                <a:avLst/>
              </a:prstGeom>
              <a:blipFill rotWithShape="1">
                <a:blip r:embed="rId2"/>
                <a:stretch>
                  <a:fillRect l="-638" b="-1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020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124744"/>
                <a:ext cx="7643813" cy="400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>
                  <a:buFont typeface="+mj-lt"/>
                  <a:buAutoNum type="arabicPeriod" startAt="2"/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층의 분할 방법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1) </a:t>
                </a:r>
                <a:r>
                  <a:rPr lang="en-US" altLang="ko-KR" b="0" dirty="0" err="1">
                    <a:latin typeface="맑은 고딕" pitchFamily="50" charset="-127"/>
                    <a:ea typeface="맑은 고딕" pitchFamily="50" charset="-127"/>
                  </a:rPr>
                  <a:t>Hidroglou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(1986)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의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수정절사법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방법 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>
                          <a:latin typeface="Cambria Math"/>
                        </a:rPr>
                        <m:t>n</m:t>
                      </m:r>
                      <m:d>
                        <m:dPr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en-US" altLang="ko-KR" b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>
                          <a:latin typeface="Cambria Math"/>
                        </a:rPr>
                        <m:t>t</m:t>
                      </m:r>
                      <m:r>
                        <a:rPr lang="en-US" altLang="ko-KR" b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>
                              <a:latin typeface="Cambria Math"/>
                            </a:rPr>
                            <m:t>+(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/>
                      </a:rPr>
                      <m:t>𝑁</m:t>
                    </m:r>
                    <m:r>
                      <a:rPr lang="en-US" altLang="ko-KR" b="0" i="1" dirty="0">
                        <a:latin typeface="Cambria Math"/>
                      </a:rPr>
                      <m:t>  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모집단 크기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: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추출한 전체 표본의 크기로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크기는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의 함수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ko-KR" b="0" i="1">
                        <a:latin typeface="Cambria Math"/>
                      </a:rPr>
                      <m:t>−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en-US" altLang="ko-KR" b="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/>
                          </a:rPr>
                          <m:t>     </m:t>
                        </m:r>
                        <m:r>
                          <a:rPr lang="en-US" altLang="ko-KR" b="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[</m:t>
                        </m:r>
                        <m:r>
                          <a:rPr lang="en-US" altLang="ko-KR" b="0" i="1">
                            <a:latin typeface="Cambria Math"/>
                          </a:rPr>
                          <m:t>𝑁</m:t>
                        </m:r>
                        <m:r>
                          <a:rPr lang="en-US" altLang="ko-KR" b="0" i="1">
                            <a:latin typeface="Cambria Math"/>
                          </a:rPr>
                          <m:t>−</m:t>
                        </m:r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  <m:r>
                          <a:rPr lang="en-US" altLang="ko-KR" b="0" i="1">
                            <a:latin typeface="Cambria Math"/>
                          </a:rPr>
                          <m:t>]</m:t>
                        </m:r>
                      </m:sub>
                      <m:sup>
                        <m:r>
                          <a:rPr lang="en-US" altLang="ko-KR" b="0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: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분산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            </m:t>
                    </m:r>
                    <m:r>
                      <a:rPr lang="en-US" altLang="ko-KR" b="0" i="1">
                        <a:latin typeface="Cambria Math"/>
                      </a:rPr>
                      <m:t> </m:t>
                    </m:r>
                    <m:r>
                      <a:rPr lang="en-US" altLang="ko-KR" b="0" i="1">
                        <a:latin typeface="Cambria Math"/>
                      </a:rPr>
                      <m:t>𝐸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허용오차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algn="l"/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최종적으로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주어진 전체 표본크기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에 대응되는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크기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를 </a:t>
                </a: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결사점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𝐻</m:t>
                        </m:r>
                      </m:sub>
                    </m:sSub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로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결정함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.</m:t>
                    </m:r>
                  </m:oMath>
                </a14:m>
                <a:endParaRPr lang="ko-KR" altLang="en-US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124744"/>
                <a:ext cx="7643813" cy="4000647"/>
              </a:xfrm>
              <a:prstGeom prst="rect">
                <a:avLst/>
              </a:prstGeom>
              <a:blipFill rotWithShape="1">
                <a:blip r:embed="rId2"/>
                <a:stretch>
                  <a:fillRect l="-877" t="-13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799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577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절사층을 위한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</a:t>
                </a: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1. SSW :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𝑦𝑆𝐸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𝑺𝑺𝑾</m:t>
                        </m:r>
                      </m:sup>
                    </m:sSubSup>
                  </m:oMath>
                </a14:m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  <m:t>𝑥𝐼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𝒕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𝑥𝐼</m:t>
                            </m:r>
                          </m:sub>
                          <m:sup/>
                        </m:sSubSup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𝑦𝐼</m:t>
                        </m:r>
                      </m:sub>
                      <m:sup/>
                    </m:sSubSup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2.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김지학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𝑦𝑆𝐸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𝑴𝑶𝑫𝑰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𝑺𝑺𝑾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]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+(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𝟏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𝑦𝐼</m:t>
                                </m:r>
                              </m:sub>
                              <m:sup/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𝑥𝐼</m:t>
                                </m:r>
                              </m:sub>
                              <m:sup/>
                            </m:sSubSup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𝒙𝑺𝑬</m:t>
                        </m:r>
                      </m:sub>
                    </m:sSub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3.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황종민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𝑦𝑆𝐸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𝑴𝑶𝑫𝑰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𝑩𝑳𝑼𝑷</m:t>
                        </m:r>
                      </m:sup>
                    </m:sSubSup>
                    <m:r>
                      <a:rPr lang="en-US" altLang="ko-KR" b="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]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+(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𝟏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𝟐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𝐼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𝐼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𝒙𝑺𝑬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4.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황종민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𝑦𝑆𝐸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𝑴𝑶𝑫𝑰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𝑩𝑳𝑼𝑷𝑨</m:t>
                        </m:r>
                      </m:sup>
                    </m:sSubSup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𝟑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]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+(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𝟏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𝑦𝑆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𝑥𝑆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𝒙𝑺𝑬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5.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복합추정량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황희진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𝒕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𝑦𝑆𝐸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𝑴𝑶𝑫𝑰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𝑩𝑳𝑼𝑷𝑵</m:t>
                        </m:r>
                      </m:sup>
                    </m:sSubSup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𝟒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]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+(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𝟏</m:t>
                        </m:r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𝜶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𝟒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anose="020B0503020000020004" pitchFamily="50" charset="-127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𝒙𝑺𝑬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577150"/>
              </a:xfrm>
              <a:prstGeom prst="rect">
                <a:avLst/>
              </a:prstGeom>
              <a:blipFill rotWithShape="1">
                <a:blip r:embed="rId2"/>
                <a:stretch>
                  <a:fillRect l="-3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877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모의실험 </a:t>
            </a:r>
            <a:r>
              <a:rPr lang="en-US" altLang="ko-KR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김지학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황종민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황희진은 같은 모의실험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세팅을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모집단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비례형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(ratio),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볼록형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(convex),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오목형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(concave</a:t>
            </a:r>
            <a:r>
              <a:rPr lang="en-US" altLang="ko-KR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복합추정량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가중치  추정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붓스트랩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방법 사용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반복수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</a:t>
            </a:r>
            <a:r>
              <a:rPr lang="en-US" altLang="ko-KR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비교통계량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편향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(bias),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상대편향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(relative bias, </a:t>
            </a:r>
            <a:r>
              <a:rPr lang="en-US" altLang="ko-KR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rbias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제곱근평균제곱오차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(root mean square error, RMSE)</a:t>
            </a:r>
          </a:p>
        </p:txBody>
      </p:sp>
    </p:spTree>
    <p:extLst>
      <p:ext uri="{BB962C8B-B14F-4D97-AF65-F5344CB8AC3E}">
        <p14:creationId xmlns:p14="http://schemas.microsoft.com/office/powerpoint/2010/main" val="718549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143990"/>
                  </p:ext>
                </p:extLst>
              </p:nvPr>
            </p:nvGraphicFramePr>
            <p:xfrm>
              <a:off x="1002119" y="1556792"/>
              <a:ext cx="7458312" cy="3279152"/>
            </p:xfrm>
            <a:graphic>
              <a:graphicData uri="http://schemas.openxmlformats.org/drawingml/2006/table">
                <a:tbl>
                  <a:tblPr/>
                  <a:tblGrid>
                    <a:gridCol w="1625152"/>
                    <a:gridCol w="466270"/>
                    <a:gridCol w="599202"/>
                    <a:gridCol w="599202"/>
                    <a:gridCol w="473542"/>
                    <a:gridCol w="506397"/>
                    <a:gridCol w="731982"/>
                    <a:gridCol w="831413"/>
                    <a:gridCol w="1625152"/>
                  </a:tblGrid>
                  <a:tr h="64450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절사점기준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적용한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목표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CV 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값 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415440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5896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0.0719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0.82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7466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0.58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7466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414</a:t>
                          </a: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0.0702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8990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7374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0.0575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1.02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154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0.69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154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143990"/>
                  </p:ext>
                </p:extLst>
              </p:nvPr>
            </p:nvGraphicFramePr>
            <p:xfrm>
              <a:off x="1002119" y="1556792"/>
              <a:ext cx="7458312" cy="3279152"/>
            </p:xfrm>
            <a:graphic>
              <a:graphicData uri="http://schemas.openxmlformats.org/drawingml/2006/table">
                <a:tbl>
                  <a:tblPr/>
                  <a:tblGrid>
                    <a:gridCol w="1625152"/>
                    <a:gridCol w="466270"/>
                    <a:gridCol w="599202"/>
                    <a:gridCol w="599202"/>
                    <a:gridCol w="473542"/>
                    <a:gridCol w="506397"/>
                    <a:gridCol w="731982"/>
                    <a:gridCol w="831413"/>
                    <a:gridCol w="1625152"/>
                  </a:tblGrid>
                  <a:tr h="64450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절사점기준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51316" r="-1159211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46465" r="-789899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51020" r="-697959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92308" r="-776923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44578" r="-630120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84167" r="-335833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03676" r="-196324" b="-40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적용한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목표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CV 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값 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415440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5896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4028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0.0719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0.82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7466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</a:t>
                          </a:r>
                          <a:endParaRPr lang="en-US" altLang="ko-KR" sz="1200" kern="0" spc="0" dirty="0" smtClean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0.0711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0.0012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0.58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7466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ase" latinLnBrk="0" hangingPunct="1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414</a:t>
                          </a:r>
                          <a:endParaRPr lang="en-US" altLang="ko-KR" sz="1200" kern="0" spc="0" dirty="0" smtClean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0.0702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38990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7374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2550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424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0.0575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1.02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154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0.0568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0.69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154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414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0.0561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0.0039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0.52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013176"/>
                <a:ext cx="8568952" cy="60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참고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𝑵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𝑺𝑬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김지학과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황종민이 만든 기준인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80%, 90%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결정됨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𝑵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</m:t>
                        </m:r>
                      </m:sub>
                    </m:sSub>
                    <m:r>
                      <a:rPr lang="ko-KR" altLang="en-US" b="1" i="1" kern="0" smtClean="0">
                        <a:solidFill>
                          <a:srgbClr val="000000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의</m:t>
                    </m:r>
                    <m:r>
                      <a:rPr lang="en-US" altLang="ko-KR" b="1" i="1" kern="0" smtClean="0">
                        <a:solidFill>
                          <a:srgbClr val="000000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크기를 </a:t>
                </a:r>
                <a:endParaRPr lang="en-US" altLang="ko-KR" b="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/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맞추기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위해 목표  </a:t>
                </a:r>
                <a:r>
                  <a:rPr lang="en-US" altLang="ko-KR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CV</a:t>
                </a: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결정하고 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L-H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방법으로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경계와 </a:t>
                </a:r>
                <a:r>
                  <a:rPr lang="ko-KR" altLang="en-US" b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표본수를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결정함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13176"/>
                <a:ext cx="8568952" cy="606448"/>
              </a:xfrm>
              <a:prstGeom prst="rect">
                <a:avLst/>
              </a:prstGeom>
              <a:blipFill rotWithShape="1">
                <a:blip r:embed="rId3"/>
                <a:stretch>
                  <a:fillRect l="-427" t="-300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모의실험을 위한 모집단 크기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표본 크기 및 표본추출 비율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30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88703"/>
              </p:ext>
            </p:extLst>
          </p:nvPr>
        </p:nvGraphicFramePr>
        <p:xfrm>
          <a:off x="971600" y="1530134"/>
          <a:ext cx="7632850" cy="4968549"/>
        </p:xfrm>
        <a:graphic>
          <a:graphicData uri="http://schemas.openxmlformats.org/drawingml/2006/table">
            <a:tbl>
              <a:tblPr/>
              <a:tblGrid>
                <a:gridCol w="829253"/>
                <a:gridCol w="829253"/>
                <a:gridCol w="829253"/>
                <a:gridCol w="829253"/>
                <a:gridCol w="891934"/>
                <a:gridCol w="891934"/>
                <a:gridCol w="843990"/>
                <a:gridCol w="843990"/>
                <a:gridCol w="843990"/>
              </a:tblGrid>
              <a:tr h="441507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절사점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23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3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-4095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-3546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-3678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-3361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14811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13412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13199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13455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14277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15886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-48259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-22258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-20488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-21282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-20035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-5.22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50066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28754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26123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27027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18473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17294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22866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-43339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-18658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-18764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-10608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-7375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46573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27320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26767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20398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19667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25084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28377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altLang="ko-KR" dirty="0">
                    <a:latin typeface="맑은 고딕" pitchFamily="50" charset="-127"/>
                    <a:ea typeface="맑은 고딕" pitchFamily="50" charset="-127"/>
                  </a:rPr>
                  <a:t>*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절사점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하에서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모총합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𝒏</m:t>
                        </m:r>
                      </m:e>
                      <m:sub>
                        <m:r>
                          <a:rPr lang="en-US" altLang="ko-KR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𝑺𝑬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=10)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ko-KR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283773" cy="8309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04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45069"/>
              </p:ext>
            </p:extLst>
          </p:nvPr>
        </p:nvGraphicFramePr>
        <p:xfrm>
          <a:off x="899592" y="1515237"/>
          <a:ext cx="7704855" cy="4871566"/>
        </p:xfrm>
        <a:graphic>
          <a:graphicData uri="http://schemas.openxmlformats.org/drawingml/2006/table">
            <a:tbl>
              <a:tblPr/>
              <a:tblGrid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</a:tblGrid>
              <a:tr h="34796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절사점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9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15138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14238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14267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14886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20450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-33817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-14793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-14813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-13999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-13762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37056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20816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20832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20780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20371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19907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22086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23063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16637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18552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16395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14575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-21412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-6233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-3488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-2822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27923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18663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18514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17494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28377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altLang="ko-KR" dirty="0">
                    <a:latin typeface="맑은 고딕" pitchFamily="50" charset="-127"/>
                    <a:ea typeface="맑은 고딕" pitchFamily="50" charset="-127"/>
                  </a:rPr>
                  <a:t>*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절사점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하에서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모총합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𝒏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𝑺𝑬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=10)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283773" cy="8309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6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73" name="Text Box 4"/>
              <p:cNvSpPr txBox="1">
                <a:spLocks noChangeArrowheads="1"/>
              </p:cNvSpPr>
              <p:nvPr/>
            </p:nvSpPr>
            <p:spPr bwMode="auto">
              <a:xfrm>
                <a:off x="2123728" y="1075548"/>
                <a:ext cx="475252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atinLnBrk="0"/>
                <a:r>
                  <a:rPr lang="en-US" altLang="ko-KR" sz="1400" dirty="0" smtClean="0">
                    <a:latin typeface="맑은 고딕" pitchFamily="50" charset="-127"/>
                    <a:ea typeface="맑은 고딕" pitchFamily="50" charset="-127"/>
                  </a:rPr>
                  <a:t>*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절사점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하에서 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모총합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추정량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비교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𝒏</m:t>
                        </m:r>
                      </m:e>
                      <m:sub>
                        <m:r>
                          <a:rPr lang="en-US" altLang="ko-KR" sz="1400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𝑺𝑬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=5)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27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1075548"/>
                <a:ext cx="4752528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1961" b="-176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68289"/>
              </p:ext>
            </p:extLst>
          </p:nvPr>
        </p:nvGraphicFramePr>
        <p:xfrm>
          <a:off x="899592" y="1515237"/>
          <a:ext cx="7704855" cy="4871566"/>
        </p:xfrm>
        <a:graphic>
          <a:graphicData uri="http://schemas.openxmlformats.org/drawingml/2006/table">
            <a:tbl>
              <a:tblPr/>
              <a:tblGrid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</a:tblGrid>
              <a:tr h="34796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절사점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9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-3962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-4230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-3681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-3414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14544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15668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-47725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-29538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-28654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-29467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-26436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-20302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35034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31370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30630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46285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25828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24792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16991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22135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-43312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-18552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-22144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-15056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-12250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-8369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46472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30429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33758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22632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20899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197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73" name="Text Box 4"/>
              <p:cNvSpPr txBox="1">
                <a:spLocks noChangeArrowheads="1"/>
              </p:cNvSpPr>
              <p:nvPr/>
            </p:nvSpPr>
            <p:spPr bwMode="auto">
              <a:xfrm>
                <a:off x="2123728" y="1075548"/>
                <a:ext cx="580107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atinLnBrk="0"/>
                <a:r>
                  <a:rPr lang="en-US" altLang="ko-KR" sz="1400" dirty="0" smtClean="0">
                    <a:latin typeface="맑은 고딕" pitchFamily="50" charset="-127"/>
                    <a:ea typeface="맑은 고딕" pitchFamily="50" charset="-127"/>
                  </a:rPr>
                  <a:t>*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3.6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절사점 하에서 모총합 추정량 비교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표본층 전부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𝒏</m:t>
                        </m:r>
                      </m:e>
                      <m:sub>
                        <m:r>
                          <a:rPr lang="en-US" altLang="ko-KR" sz="1400" b="1" i="1" kern="0">
                            <a:solidFill>
                              <a:srgbClr val="000000"/>
                            </a:solidFill>
                            <a:latin typeface="Cambria Math"/>
                            <a:ea typeface="맑은 고딕" panose="020B0503020000020004" pitchFamily="50" charset="-127"/>
                          </a:rPr>
                          <m:t>𝑺𝑬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=5)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27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1075548"/>
                <a:ext cx="5801072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1961" b="-176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91823"/>
              </p:ext>
            </p:extLst>
          </p:nvPr>
        </p:nvGraphicFramePr>
        <p:xfrm>
          <a:off x="899592" y="1515237"/>
          <a:ext cx="7704855" cy="4871566"/>
        </p:xfrm>
        <a:graphic>
          <a:graphicData uri="http://schemas.openxmlformats.org/drawingml/2006/table">
            <a:tbl>
              <a:tblPr/>
              <a:tblGrid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  <a:gridCol w="856095"/>
              </a:tblGrid>
              <a:tr h="34796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절사점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79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M-BN_4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14146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15550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23887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-34072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-18917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-13972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-16676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-13200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-2.09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-2.09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37411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25510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23349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26784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볼록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27298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16488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19352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14754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14596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-21335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-10861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-10426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-5984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27809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19806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21502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19533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16921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16802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28379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2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67915"/>
              </p:ext>
            </p:extLst>
          </p:nvPr>
        </p:nvGraphicFramePr>
        <p:xfrm>
          <a:off x="971600" y="4399635"/>
          <a:ext cx="7166019" cy="1237626"/>
        </p:xfrm>
        <a:graphic>
          <a:graphicData uri="http://schemas.openxmlformats.org/drawingml/2006/table">
            <a:tbl>
              <a:tblPr/>
              <a:tblGrid>
                <a:gridCol w="1004992"/>
                <a:gridCol w="810788"/>
                <a:gridCol w="810788"/>
                <a:gridCol w="810788"/>
                <a:gridCol w="859339"/>
                <a:gridCol w="859339"/>
                <a:gridCol w="956442"/>
                <a:gridCol w="1053543"/>
              </a:tblGrid>
              <a:tr h="4080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최대값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442,700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896,000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1,612,040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3,946,764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0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판매건수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332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2012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연탄소비실태조사의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건별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판매량 자료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1600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여개의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배달 사업자 자료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배달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사업자별로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용도별 판매량과 용도별 판매건수로 구성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소비량의 총합 추정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판매량이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결측인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경우에는 이를 제거한 완전자료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(complete data)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이상점은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고려하지 않음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배달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판매량 및 판매건수 분포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037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04242"/>
              </p:ext>
            </p:extLst>
          </p:nvPr>
        </p:nvGraphicFramePr>
        <p:xfrm>
          <a:off x="1331640" y="1628800"/>
          <a:ext cx="6315000" cy="379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워크시트" r:id="rId4" imgW="4591179" imgH="2762370" progId="Excel.Sheet.8">
                  <p:embed/>
                </p:oleObj>
              </mc:Choice>
              <mc:Fallback>
                <p:oleObj name="워크시트" r:id="rId4" imgW="4591179" imgH="276237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1640" y="1628800"/>
                        <a:ext cx="6315000" cy="3799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622687" y="5589240"/>
                <a:ext cx="7643813" cy="414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lnSpc>
                    <a:spcPct val="150000"/>
                  </a:lnSpc>
                  <a:defRPr/>
                </a:pPr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</m:oMath>
                </a14:m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축은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배달업자의 판매 건수이고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맑은 고딕" panose="020B0503020000020004" pitchFamily="50" charset="-127"/>
                      </a:rPr>
                      <m:t>𝑦</m:t>
                    </m:r>
                  </m:oMath>
                </a14:m>
                <a:r>
                  <a:rPr lang="ko-KR" altLang="en-US" b="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ko-KR" altLang="en-US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판매량임</a:t>
                </a:r>
                <a:r>
                  <a: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687" y="5589240"/>
                <a:ext cx="7643813" cy="414024"/>
              </a:xfrm>
              <a:prstGeom prst="rect">
                <a:avLst/>
              </a:prstGeom>
              <a:blipFill rotWithShape="1">
                <a:blip r:embed="rId6"/>
                <a:stretch>
                  <a:fillRect b="-1764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배달업자의 판매 건수 및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판매량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590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59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60101"/>
                  </p:ext>
                </p:extLst>
              </p:nvPr>
            </p:nvGraphicFramePr>
            <p:xfrm>
              <a:off x="971600" y="1556792"/>
              <a:ext cx="7190184" cy="3240360"/>
            </p:xfrm>
            <a:graphic>
              <a:graphicData uri="http://schemas.openxmlformats.org/drawingml/2006/table">
                <a:tbl>
                  <a:tblPr/>
                  <a:tblGrid>
                    <a:gridCol w="1566727"/>
                    <a:gridCol w="449507"/>
                    <a:gridCol w="577662"/>
                    <a:gridCol w="577662"/>
                    <a:gridCol w="451294"/>
                    <a:gridCol w="493416"/>
                    <a:gridCol w="705667"/>
                    <a:gridCol w="801522"/>
                    <a:gridCol w="1566727"/>
                  </a:tblGrid>
                  <a:tr h="70407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ko-KR" sz="12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맑은 고딕" panose="020B0503020000020004" pitchFamily="50" charset="-127"/>
                                      </a:rPr>
                                      <m:t>𝑺𝑬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ko-KR" sz="12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𝑺𝑬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적용한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목표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CV 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값 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418721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960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0.1146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0.1042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0.0104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0.0208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1.10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418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0.70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43070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0.55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8721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0.1471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0.1337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0.1203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0.0134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0.0267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1.50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418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1.00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43070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0.77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260101"/>
                  </p:ext>
                </p:extLst>
              </p:nvPr>
            </p:nvGraphicFramePr>
            <p:xfrm>
              <a:off x="971600" y="1556792"/>
              <a:ext cx="7190184" cy="3240360"/>
            </p:xfrm>
            <a:graphic>
              <a:graphicData uri="http://schemas.openxmlformats.org/drawingml/2006/table">
                <a:tbl>
                  <a:tblPr/>
                  <a:tblGrid>
                    <a:gridCol w="1566727"/>
                    <a:gridCol w="449507"/>
                    <a:gridCol w="577662"/>
                    <a:gridCol w="577662"/>
                    <a:gridCol w="451294"/>
                    <a:gridCol w="493416"/>
                    <a:gridCol w="705667"/>
                    <a:gridCol w="801522"/>
                    <a:gridCol w="1566727"/>
                  </a:tblGrid>
                  <a:tr h="70407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 err="1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절사점</a:t>
                          </a:r>
                          <a:r>
                            <a:rPr lang="ko-KR" altLang="en-US" sz="1200" b="1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기준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47297" r="-1147297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48421" r="-793684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53191" r="-702128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93333" r="-780000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734568" r="-622222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87826" r="-338261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99242" r="-194697" b="-3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적용한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목표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CV </a:t>
                          </a: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값 </a:t>
                          </a:r>
                          <a:r>
                            <a:rPr lang="en-US" altLang="ko-KR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418721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572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960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0.1146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0.1042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0.0938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0.0104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0.0208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1.10</a:t>
                          </a:r>
                          <a:endParaRPr lang="ko-KR" altLang="en-US" sz="1200" kern="0" spc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418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0.70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43070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0.55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8721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784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748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0.1471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0.1337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0.1203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0.0000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0.0134</a:t>
                          </a:r>
                        </a:p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0.0267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1.50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41872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1.00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43070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표본층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</a:t>
                          </a:r>
                          <a:r>
                            <a:rPr lang="ko-KR" alt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개 </a:t>
                          </a:r>
                          <a:r>
                            <a:rPr lang="en-US" altLang="ko-KR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0.77</a:t>
                          </a:r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연탄소비실태조사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모집단 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표본 크기 및 표본추출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471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16619" y="1146230"/>
            <a:ext cx="76438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Cut-Off Sampling Method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93564"/>
              </p:ext>
            </p:extLst>
          </p:nvPr>
        </p:nvGraphicFramePr>
        <p:xfrm>
          <a:off x="755575" y="1552388"/>
          <a:ext cx="7488836" cy="5044964"/>
        </p:xfrm>
        <a:graphic>
          <a:graphicData uri="http://schemas.openxmlformats.org/drawingml/2006/table">
            <a:tbl>
              <a:tblPr/>
              <a:tblGrid>
                <a:gridCol w="289799"/>
                <a:gridCol w="444118"/>
                <a:gridCol w="444118"/>
                <a:gridCol w="598437"/>
                <a:gridCol w="599523"/>
                <a:gridCol w="444118"/>
                <a:gridCol w="495377"/>
                <a:gridCol w="598254"/>
                <a:gridCol w="495377"/>
                <a:gridCol w="495377"/>
                <a:gridCol w="392498"/>
                <a:gridCol w="443937"/>
                <a:gridCol w="392498"/>
                <a:gridCol w="443937"/>
                <a:gridCol w="392498"/>
                <a:gridCol w="75033"/>
                <a:gridCol w="443937"/>
              </a:tblGrid>
              <a:tr h="228652">
                <a:tc gridSpan="1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3%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5%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5445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m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P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Q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MEAN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STD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CV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t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N-t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n(t)-t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n(t)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n(t)-t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t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(2)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(2)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(3)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(3)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(4)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(5)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(6)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(7)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(8)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(9)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(10)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(9)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(10)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5445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12100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12100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0.0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58.77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23.83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40.55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445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10000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210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22100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6.2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93.8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57.00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22.16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38.88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5625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557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52575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27.3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72.7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51.24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17.66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34.47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#5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*13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**18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5625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632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58200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31.6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68.4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50.25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17.32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34.46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5184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704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63384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35.8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64.2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49.17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16.87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34.30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3969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1108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90676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59.3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40.7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42.24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13.79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32.65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3721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1169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94397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62.8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37.2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40.94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13.13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32.07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3025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1224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97422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66.3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33.7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37.60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12.41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31.33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#15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**22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54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2916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1278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100338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69.4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30.6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38.50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12.09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31.41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16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14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6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441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1748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119850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98.0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2.0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18.00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4.24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23.57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28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0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28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30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225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1763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120075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99.1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0.9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15.00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29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1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.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TOTLY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TOTA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1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**18 under allowance error 5%, minimum total sample size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5445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(1)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(1)</a:t>
                      </a:r>
                      <a:endParaRPr 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1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*13 under allowance error 5%, sample size of take-some stratum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52"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1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**22 under allowance error 3%, minimum total sample size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652">
                <a:tc gridSpan="5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cut-off point 5% : #5 3% : #15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1">
                  <a:txBody>
                    <a:bodyPr/>
                    <a:lstStyle>
                      <a:lvl1pPr marL="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rtl="0" eaLnBrk="1" latinLnBrk="1" hangingPunct="1">
                        <a:defRPr kumimoji="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+mn-lt"/>
                          <a:ea typeface="휴먼명조"/>
                        </a:rPr>
                        <a:t>*7 under allowance error 3%, sample size of take-some stratum</a:t>
                      </a:r>
                      <a:endParaRPr lang="en-US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3106" marR="13106" marT="13106" marB="13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558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76807"/>
                  </p:ext>
                </p:extLst>
              </p:nvPr>
            </p:nvGraphicFramePr>
            <p:xfrm>
              <a:off x="971600" y="1568046"/>
              <a:ext cx="7200802" cy="4760136"/>
            </p:xfrm>
            <a:graphic>
              <a:graphicData uri="http://schemas.openxmlformats.org/drawingml/2006/table">
                <a:tbl>
                  <a:tblPr/>
                  <a:tblGrid>
                    <a:gridCol w="720080"/>
                    <a:gridCol w="755414"/>
                    <a:gridCol w="737747"/>
                    <a:gridCol w="663503"/>
                    <a:gridCol w="663503"/>
                    <a:gridCol w="663503"/>
                    <a:gridCol w="749263"/>
                    <a:gridCol w="749263"/>
                    <a:gridCol w="749263"/>
                    <a:gridCol w="749263"/>
                  </a:tblGrid>
                  <a:tr h="312127">
                    <a:tc rowSpan="2"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 태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총합 </a:t>
                          </a: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추정량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12127"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41941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𝒔𝒆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</a:t>
                          </a: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0.0654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0.0167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0.0086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0.0063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0.0327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0.0143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0.0096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rowSpan="6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ker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sz="1200" b="1" i="1" kern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맑은 고딕" panose="020B0503020000020004" pitchFamily="50" charset="-127"/>
                                    </a:rPr>
                                    <m:t>𝒔𝒆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=20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0.0656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0.0049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0.0341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0.0101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76807"/>
                  </p:ext>
                </p:extLst>
              </p:nvPr>
            </p:nvGraphicFramePr>
            <p:xfrm>
              <a:off x="971600" y="1568046"/>
              <a:ext cx="7200802" cy="4760136"/>
            </p:xfrm>
            <a:graphic>
              <a:graphicData uri="http://schemas.openxmlformats.org/drawingml/2006/table">
                <a:tbl>
                  <a:tblPr/>
                  <a:tblGrid>
                    <a:gridCol w="720080"/>
                    <a:gridCol w="755414"/>
                    <a:gridCol w="737747"/>
                    <a:gridCol w="663503"/>
                    <a:gridCol w="663503"/>
                    <a:gridCol w="663503"/>
                    <a:gridCol w="749263"/>
                    <a:gridCol w="749263"/>
                    <a:gridCol w="749263"/>
                    <a:gridCol w="749263"/>
                  </a:tblGrid>
                  <a:tr h="328422">
                    <a:tc rowSpan="2"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형 태</a:t>
                          </a:r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총합 </a:t>
                          </a:r>
                          <a:r>
                            <a:rPr lang="ko-KR" altLang="en-US" sz="12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추정량</a:t>
                          </a:r>
                          <a:endParaRPr lang="ko-KR" altLang="en-US" sz="1200" b="1" kern="0" spc="0" dirty="0">
                            <a:solidFill>
                              <a:srgbClr val="000000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28422"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SSW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M-BA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M-BN_2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M-BN_3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M-BN_4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41941">
                    <a:tc rowSpan="6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32143" r="-901695" b="-10178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</a:t>
                          </a: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0.0654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0.0167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0.0152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0.0086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0.0063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204E5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72E5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0.0327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0.0143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0.0096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0.0024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224E5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rowSpan="6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>
                          <a:noFill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131751" r="-901695" b="-1484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80%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0.0656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0.0072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0.0049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0.0062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186E5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166E5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90%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bias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172E5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51E5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27E5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13E5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rbias(%)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0.0341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0.0118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0.0138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0.0101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0.0055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0.0027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4194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1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rmse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240E5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178E5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165E5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158E5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159E5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144E5 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연탄소비실태조사 자료 분석 결과</a:t>
            </a:r>
          </a:p>
        </p:txBody>
      </p:sp>
    </p:spTree>
    <p:extLst>
      <p:ext uri="{BB962C8B-B14F-4D97-AF65-F5344CB8AC3E}">
        <p14:creationId xmlns:p14="http://schemas.microsoft.com/office/powerpoint/2010/main" val="1929030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FF7B305-A52E-43DF-A5C3-A3D1AAD90D9C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43869" y="0"/>
            <a:ext cx="5580259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) - </a:t>
            </a:r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H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.Hwang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521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M-B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비례형에서는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우수한 결과를 줌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2.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비례형을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제외한 다른 모집단 분포에서 제안한 방법을 사용하게 되면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우수한 결과를 얻을 수 있음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표본층에서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관련이 가장 많다고 생각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부차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사용하게 되면 추정의 성능을 높일 수 있음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3.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자료 분석에서는 층을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또는 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나눈 후 제안된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추정량을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사용하면 정도 높은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추정량을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계산할 수 있을 것으로 판단됨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lnSpc>
                <a:spcPct val="150000"/>
              </a:lnSpc>
              <a:defRPr/>
            </a:pP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4.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모의실험에서는 추가적인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절사표본층에서의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표본 수를 고려하지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않았음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절사표본층의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조사 비용이 일반 </a:t>
            </a:r>
            <a:r>
              <a:rPr lang="ko-KR" altLang="en-US" b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표본층에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많이 </a:t>
            </a:r>
            <a:endParaRPr lang="en-US" altLang="ko-KR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드는 경우가 있으므로 이를 고려할 필요가 있음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463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79817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가장 현실적인 표본 설계를 실시함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표본 수가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표본 수에 영향을 미침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비용에 따라 미치는 영향력이 달라짐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정해진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표본 수에 비용을 고려한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규모 결정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- R – code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를 이용하여 새로운 표본 설계를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실시함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계산을 위한 표본 설계에 맞는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비추정량을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제안함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모의실험 및 실제 자료 분석을 통하여 제안한 방법의 우수성을 확인함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74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64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ea"/>
              <a:buAutoNum type="arabicPeriod"/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L-H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알고리즘을 이용하여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0" dirty="0" err="1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: take-all stratum),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: take-some stratum),</a:t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E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take-nothing stratum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개의 부차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표본층으로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나누어짐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= 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S1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S2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∪∙∙∙∪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  <a:t>SH</a:t>
            </a:r>
            <a:b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b="0" baseline="-25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전체 모집단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U = 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S1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S2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∙∙∙∪U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SH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  <a:t>C</a:t>
            </a:r>
            <a:b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b="0" baseline="-25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복합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UE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0" dirty="0" err="1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err="1">
                <a:latin typeface="맑은 고딕" pitchFamily="50" charset="-127"/>
                <a:ea typeface="맑은 고딕" pitchFamily="50" charset="-127"/>
              </a:rPr>
              <a:t>tk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= 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S1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S2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∪∙∙∙∪</a:t>
            </a:r>
            <a:r>
              <a:rPr lang="en-US" altLang="ko-KR" b="0" dirty="0" err="1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 err="1">
                <a:latin typeface="맑은 고딕" pitchFamily="50" charset="-127"/>
                <a:ea typeface="맑은 고딕" pitchFamily="50" charset="-127"/>
              </a:rPr>
              <a:t>Sk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를 이용하여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만듦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따라서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하나의 표본설계를 한 후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절사표본층에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가까운 부차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합쳐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가면서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최적의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복합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찾아냄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  참고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황희진 방법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  여러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번의 표본 설계를 실시하고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얻어진 각각의 표본설계에서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가장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가까운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S1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을 이용하여 복합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만듦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위한 복합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 U</a:t>
            </a:r>
            <a:r>
              <a:rPr lang="en-US" altLang="ko-KR" b="0" baseline="-25000" dirty="0" smtClean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U</a:t>
            </a:r>
            <a:r>
              <a:rPr lang="en-US" altLang="ko-KR" b="0" baseline="-25000" dirty="0">
                <a:latin typeface="맑은 고딕" pitchFamily="50" charset="-127"/>
                <a:ea typeface="맑은 고딕" pitchFamily="50" charset="-127"/>
              </a:rPr>
              <a:t>S1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을 이용하여 만듦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19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285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285750" indent="-285750" algn="l" eaLnBrk="1" hangingPunct="1">
                  <a:lnSpc>
                    <a:spcPct val="150000"/>
                  </a:lnSpc>
                  <a:buFont typeface="Wingdings" pitchFamily="2" charset="2"/>
                  <a:buChar char="Ø"/>
                  <a:defRPr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절사층을 위한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4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ea"/>
                  <a:buAutoNum type="arabicPeriod"/>
                  <a:defRPr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SSW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𝑆𝑆𝑊</m:t>
                            </m:r>
                          </m:sup>
                        </m:sSup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𝑦𝑆𝐸</m:t>
                        </m:r>
                      </m:sub>
                      <m:sup/>
                    </m:sSubSup>
                    <m:r>
                      <a:rPr lang="en-US" altLang="ko-KR" b="0">
                        <a:latin typeface="Cambria Math"/>
                        <a:ea typeface="맑은 고딕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𝑥𝐼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𝑥𝐼</m:t>
                        </m:r>
                      </m:den>
                    </m:f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𝑦𝐼</m:t>
                        </m:r>
                      </m:sub>
                    </m:sSub>
                  </m:oMath>
                </a14:m>
                <a:endParaRPr lang="en-US" altLang="ko-KR" b="0" baseline="-25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김지학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𝑀𝑂𝐷𝐼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𝑆𝑆𝑊</m:t>
                            </m:r>
                          </m:sup>
                        </m:sSup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𝑦𝑆𝐸</m:t>
                        </m:r>
                      </m:sub>
                      <m:sup/>
                    </m:sSubSup>
                    <m:r>
                      <a:rPr lang="en-US" altLang="ko-KR" b="0">
                        <a:latin typeface="Cambria Math"/>
                        <a:ea typeface="맑은 고딕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𝑥𝐼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𝑥𝐼</m:t>
                        </m:r>
                      </m:den>
                    </m:f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𝑦𝐼</m:t>
                        </m:r>
                      </m:sub>
                    </m:sSub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+(1−</m:t>
                        </m:r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𝑦𝐼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𝑥𝐼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𝑥𝑆𝐸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황종민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 :</a:t>
                </a:r>
                <a:r>
                  <a:rPr lang="en-US" altLang="ko-KR" sz="1800" b="0" dirty="0"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𝑀𝑂𝐷𝐼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𝐵𝐿𝑈𝑃</m:t>
                            </m:r>
                          </m:sup>
                        </m:sSup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𝑦𝑆𝐸</m:t>
                        </m:r>
                      </m:sub>
                      <m:sup/>
                    </m:sSubSup>
                    <m:r>
                      <a:rPr lang="en-US" altLang="ko-KR" b="0">
                        <a:latin typeface="Cambria Math"/>
                        <a:ea typeface="맑은 고딕" pitchFamily="50" charset="-127"/>
                      </a:rPr>
                      <m:t>= 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+(1−</m:t>
                        </m:r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𝑦𝐼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𝑥𝐼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𝑥𝑆𝐸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황희진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 :</a:t>
                </a:r>
                <a:r>
                  <a:rPr lang="en-US" altLang="ko-KR" sz="1800" b="0" dirty="0"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𝑀𝑂𝐷𝐼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𝐵𝐿𝑈𝑃𝑁</m:t>
                            </m:r>
                          </m:sup>
                        </m:sSup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𝑦𝑆𝐸</m:t>
                        </m:r>
                      </m:sub>
                      <m:sup/>
                    </m:sSubSup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+(1−</m:t>
                        </m:r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𝑦𝐼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𝑥𝐼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𝑥𝑆𝐸</m:t>
                        </m:r>
                      </m:sub>
                    </m:sSub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심효선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 :</a:t>
                </a:r>
                <a:r>
                  <a:rPr lang="en-US" altLang="ko-KR" sz="1800" b="0" dirty="0"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𝑡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𝑀𝑂𝐷𝐼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𝑅𝐴𝑇𝐼𝑂</m:t>
                            </m:r>
                          </m:sup>
                        </m:sSup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𝑦𝑆𝐸</m:t>
                        </m:r>
                      </m:sub>
                      <m:sup/>
                    </m:sSubSup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d>
                      <m:d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𝑦𝑆𝐸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𝑥𝑆𝐸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+(1−</m:t>
                        </m:r>
                        <m:sSup>
                          <m:sSup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)</m:t>
                        </m:r>
                        <m:f>
                          <m:f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𝑦𝐼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/>
                                    <a:ea typeface="맑은 고딕" pitchFamily="50" charset="-127"/>
                                  </a:rPr>
                                  <m:t>𝑥𝐼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𝑥𝑆𝐸</m:t>
                        </m:r>
                      </m:sub>
                    </m:sSub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𝑦𝑇</m:t>
                        </m:r>
                        <m:r>
                          <a:rPr lang="en-US" altLang="ko-KR" b="0" i="1" baseline="-25000">
                            <a:latin typeface="Cambria Math"/>
                            <a:ea typeface="맑은 고딕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𝑗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𝑤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𝑦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𝑥𝑇</m:t>
                        </m:r>
                        <m:r>
                          <a:rPr lang="en-US" altLang="ko-KR" b="0" i="1" baseline="-25000">
                            <a:latin typeface="Cambria Math"/>
                            <a:ea typeface="맑은 고딕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b="0" i="1" dirty="0">
                            <a:latin typeface="Cambria Math"/>
                            <a:ea typeface="맑은 고딕" pitchFamily="50" charset="-127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𝑗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𝑤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  <m:r>
                              <a:rPr lang="en-US" altLang="ko-KR" b="0" i="1" dirty="0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  <m:r>
                              <a:rPr lang="en-US" altLang="ko-KR" b="0" i="1" baseline="-25000" dirty="0">
                                <a:latin typeface="Cambria Math"/>
                                <a:ea typeface="맑은 고딕" pitchFamily="50" charset="-127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285981"/>
              </a:xfrm>
              <a:prstGeom prst="rect">
                <a:avLst/>
              </a:prstGeom>
              <a:blipFill rotWithShape="1">
                <a:blip r:embed="rId2"/>
                <a:stretch>
                  <a:fillRect l="-877" b="-12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053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비용함수를 고려한 표본 수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흔히 사용하는 선형비용함수는 다음과 같음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C = C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 + C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 + C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 +∙∙∙+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en-US" altLang="ko-KR" sz="1800" b="0" i="1" dirty="0" err="1" smtClean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 err="1" smtClean="0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sz="1800" b="0" i="1" dirty="0" err="1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 smtClean="0">
                <a:latin typeface="맑은 고딕" pitchFamily="50" charset="-127"/>
                <a:ea typeface="맑은 고딕" pitchFamily="50" charset="-127"/>
              </a:rPr>
              <a:t>SE</a:t>
            </a:r>
            <a:endParaRPr lang="en-US" altLang="ko-KR" sz="1800" b="0" i="1" baseline="-2500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endParaRPr lang="en-US" altLang="ko-KR" sz="1800" b="0" i="1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여기서 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 비용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절사표본층의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조사비용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조사비용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표본규모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표본 규모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en-US" altLang="ko-KR" sz="1800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800" b="0" i="1" baseline="-25000" dirty="0" err="1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800" b="0" i="1" dirty="0"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부차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표본 규모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>
              <a:lnSpc>
                <a:spcPct val="150000"/>
              </a:lnSpc>
            </a:pPr>
            <a:r>
              <a:rPr lang="en-US" altLang="ko-KR" sz="1800" b="0" baseline="-25000" dirty="0">
                <a:latin typeface="맑은 고딕" pitchFamily="50" charset="-127"/>
                <a:ea typeface="맑은 고딕" pitchFamily="50" charset="-127"/>
              </a:rPr>
              <a:t>              </a:t>
            </a:r>
            <a:endParaRPr lang="ko-KR" altLang="en-US" sz="1800" b="0" baseline="-2500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9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3496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ea"/>
                  <a:buAutoNum type="arabicPeriod"/>
                  <a:defRPr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전수층의 조사 비용은 일반 비용에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포함시킴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ea"/>
                  <a:buAutoNum type="arabicPeriod"/>
                  <a:defRPr/>
                </a:pP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표본층의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조사 비용은 모두 같다고 가정함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b="0" i="1" dirty="0">
                    <a:latin typeface="맑은 고딕" pitchFamily="50" charset="-127"/>
                    <a:ea typeface="맑은 고딕" pitchFamily="50" charset="-127"/>
                  </a:rPr>
                  <a:t>                                C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𝐶</m:t>
                        </m:r>
                        <m:r>
                          <a:rPr lang="en-US" altLang="ko-KR" b="0" i="1" baseline="-25000">
                            <a:latin typeface="Cambria Math"/>
                            <a:ea typeface="맑은 고딕" pitchFamily="50" charset="-127"/>
                          </a:rPr>
                          <m:t>0</m:t>
                        </m:r>
                      </m:e>
                      <m:sup>
                        <m: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b="0" i="1" dirty="0">
                    <a:latin typeface="맑은 고딕" pitchFamily="50" charset="-127"/>
                    <a:ea typeface="맑은 고딕" pitchFamily="50" charset="-127"/>
                  </a:rPr>
                  <a:t>+</a:t>
                </a:r>
                <a:r>
                  <a:rPr lang="en-US" altLang="ko-KR" b="0" i="1" dirty="0" smtClean="0">
                    <a:latin typeface="맑은 고딕" pitchFamily="50" charset="-127"/>
                    <a:ea typeface="맑은 고딕" pitchFamily="50" charset="-127"/>
                  </a:rPr>
                  <a:t>C</a:t>
                </a:r>
                <a:r>
                  <a:rPr lang="en-US" altLang="ko-KR" b="0" i="1" baseline="-25000" dirty="0" smtClean="0">
                    <a:latin typeface="맑은 고딕" pitchFamily="50" charset="-127"/>
                    <a:ea typeface="맑은 고딕" pitchFamily="50" charset="-127"/>
                  </a:rPr>
                  <a:t>S</a:t>
                </a:r>
                <a:r>
                  <a:rPr lang="en-US" altLang="ko-KR" b="0" i="1" dirty="0" smtClean="0">
                    <a:latin typeface="맑은 고딕" pitchFamily="50" charset="-127"/>
                    <a:ea typeface="맑은 고딕" pitchFamily="50" charset="-127"/>
                  </a:rPr>
                  <a:t>n</a:t>
                </a:r>
                <a:r>
                  <a:rPr lang="en-US" altLang="ko-KR" b="0" i="1" baseline="-25000" dirty="0" smtClean="0">
                    <a:latin typeface="맑은 고딕" pitchFamily="50" charset="-127"/>
                    <a:ea typeface="맑은 고딕" pitchFamily="50" charset="-127"/>
                  </a:rPr>
                  <a:t>S</a:t>
                </a:r>
                <a:r>
                  <a:rPr lang="en-US" altLang="ko-KR" b="0" i="1" dirty="0" smtClean="0">
                    <a:latin typeface="맑은 고딕" pitchFamily="50" charset="-127"/>
                    <a:ea typeface="맑은 고딕" pitchFamily="50" charset="-127"/>
                  </a:rPr>
                  <a:t>+C</a:t>
                </a:r>
                <a:r>
                  <a:rPr lang="en-US" altLang="ko-KR" b="0" i="1" baseline="-25000" dirty="0" smtClean="0">
                    <a:latin typeface="맑은 고딕" pitchFamily="50" charset="-127"/>
                    <a:ea typeface="맑은 고딕" pitchFamily="50" charset="-127"/>
                  </a:rPr>
                  <a:t>SE</a:t>
                </a:r>
                <a:r>
                  <a:rPr lang="en-US" altLang="ko-KR" b="0" i="1" dirty="0" smtClean="0">
                    <a:latin typeface="맑은 고딕" pitchFamily="50" charset="-127"/>
                    <a:ea typeface="맑은 고딕" pitchFamily="50" charset="-127"/>
                  </a:rPr>
                  <a:t>n</a:t>
                </a:r>
                <a:r>
                  <a:rPr lang="en-US" altLang="ko-KR" b="0" i="1" baseline="-25000" dirty="0" smtClean="0">
                    <a:latin typeface="맑은 고딕" pitchFamily="50" charset="-127"/>
                    <a:ea typeface="맑은 고딕" pitchFamily="50" charset="-127"/>
                  </a:rPr>
                  <a:t>SE</a:t>
                </a:r>
                <a:br>
                  <a:rPr lang="en-US" altLang="ko-KR" b="0" i="1" baseline="-25000" dirty="0" smtClean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b="0" i="1" baseline="-250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ea"/>
                  <a:buAutoNum type="arabicPeriod"/>
                  <a:defRPr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일반적으로 </a:t>
                </a:r>
                <a:r>
                  <a:rPr lang="en-US" altLang="ko-KR" b="0" i="1" dirty="0">
                    <a:latin typeface="맑은 고딕" pitchFamily="50" charset="-127"/>
                    <a:ea typeface="맑은 고딕" pitchFamily="50" charset="-127"/>
                  </a:rPr>
                  <a:t>C</a:t>
                </a:r>
                <a:r>
                  <a:rPr lang="en-US" altLang="ko-KR" b="0" i="1" baseline="-25000" dirty="0">
                    <a:latin typeface="맑은 고딕" pitchFamily="50" charset="-127"/>
                    <a:ea typeface="맑은 고딕" pitchFamily="50" charset="-127"/>
                  </a:rPr>
                  <a:t>SE</a:t>
                </a:r>
                <a:r>
                  <a:rPr lang="en-US" altLang="ko-KR" b="0" i="1" dirty="0">
                    <a:latin typeface="맑은 고딕" pitchFamily="50" charset="-127"/>
                    <a:ea typeface="맑은 고딕" pitchFamily="50" charset="-127"/>
                  </a:rPr>
                  <a:t> ≥ C</a:t>
                </a:r>
                <a:r>
                  <a:rPr lang="en-US" altLang="ko-KR" b="0" i="1" baseline="-25000" dirty="0">
                    <a:latin typeface="맑은 고딕" pitchFamily="50" charset="-127"/>
                    <a:ea typeface="맑은 고딕" pitchFamily="50" charset="-127"/>
                  </a:rPr>
                  <a:t>S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가 성립하게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됨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ea"/>
                  <a:buAutoNum type="arabicPeriod"/>
                  <a:defRPr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이 연구에서는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𝑆𝐸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의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비율로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표본수를</m:t>
                    </m:r>
                    <m:r>
                      <a:rPr lang="en-US" altLang="ko-KR" b="0" i="1">
                        <a:latin typeface="Cambria Math"/>
                        <a:ea typeface="맑은 고딕" pitchFamily="50" charset="-127"/>
                      </a:rPr>
                      <m:t> </m:t>
                    </m:r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결정함</m:t>
                    </m:r>
                  </m:oMath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3496535"/>
              </a:xfrm>
              <a:prstGeom prst="rect">
                <a:avLst/>
              </a:prstGeom>
              <a:blipFill rotWithShape="1">
                <a:blip r:embed="rId2"/>
                <a:stretch>
                  <a:fillRect l="-6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9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888627" y="1042210"/>
                <a:ext cx="7643813" cy="4154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모의실험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</a:t>
                </a: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김지학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황종민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황희진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심효선은 같은 모의실험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세팅을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사용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모집단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4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개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비례형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(ratio),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선형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(regression),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볼록형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(convex),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오목형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(concave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-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복합추정량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가중치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/>
                        <a:ea typeface="맑은 고딕" pitchFamily="50" charset="-127"/>
                      </a:rPr>
                      <m:t>𝛼</m:t>
                    </m:r>
                  </m:oMath>
                </a14:m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추정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붓스트랩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방법 사용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반복수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= 100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-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비교통계량 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편향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(bias),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상대편향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(relative bias, </a:t>
                </a:r>
                <a:r>
                  <a:rPr lang="en-US" altLang="ko-KR" b="0" i="1" dirty="0" err="1">
                    <a:latin typeface="맑은 고딕" pitchFamily="50" charset="-127"/>
                    <a:ea typeface="맑은 고딕" pitchFamily="50" charset="-127"/>
                  </a:rPr>
                  <a:t>rbias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),</a:t>
                </a:r>
              </a:p>
              <a:p>
                <a:pPr marL="0" indent="0" algn="l" eaLnBrk="1" hangingPunct="1">
                  <a:lnSpc>
                    <a:spcPct val="150000"/>
                  </a:lnSpc>
                  <a:defRPr/>
                </a:pP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                 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제곱근평균제곱오차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(root mean square error, RMSE)</a:t>
                </a:r>
              </a:p>
              <a:p>
                <a:pPr algn="l" eaLnBrk="1" hangingPunct="1">
                  <a:lnSpc>
                    <a:spcPct val="150000"/>
                  </a:lnSpc>
                </a:pP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627" y="1042210"/>
                <a:ext cx="7643813" cy="4154984"/>
              </a:xfrm>
              <a:prstGeom prst="rect">
                <a:avLst/>
              </a:prstGeom>
              <a:blipFill rotWithShape="1">
                <a:blip r:embed="rId2"/>
                <a:stretch>
                  <a:fillRect l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378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24089"/>
              </p:ext>
            </p:extLst>
          </p:nvPr>
        </p:nvGraphicFramePr>
        <p:xfrm>
          <a:off x="971600" y="1556792"/>
          <a:ext cx="6408714" cy="4452366"/>
        </p:xfrm>
        <a:graphic>
          <a:graphicData uri="http://schemas.openxmlformats.org/drawingml/2006/table">
            <a:tbl>
              <a:tblPr/>
              <a:tblGrid>
                <a:gridCol w="737311"/>
                <a:gridCol w="428619"/>
                <a:gridCol w="550819"/>
                <a:gridCol w="550819"/>
                <a:gridCol w="737311"/>
                <a:gridCol w="737311"/>
                <a:gridCol w="1333262"/>
                <a:gridCol w="1333262"/>
              </a:tblGrid>
              <a:tr h="4469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절사점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altLang="en-US" sz="120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endParaRPr lang="ko-KR" altLang="en-US" sz="120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 </a:t>
                      </a:r>
                      <a:r>
                        <a:rPr lang="en-US" altLang="ko-KR" sz="120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 </a:t>
                      </a:r>
                      <a:r>
                        <a:rPr lang="en-US" altLang="ko-KR" sz="120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endParaRPr lang="ko-KR" altLang="en-US" sz="120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적용한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값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703"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80%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0.170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0.171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0.215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0.172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0.197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0.175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80%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절사법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설계를 위한 기초 자료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683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69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704763"/>
              </p:ext>
            </p:extLst>
          </p:nvPr>
        </p:nvGraphicFramePr>
        <p:xfrm>
          <a:off x="971600" y="1556792"/>
          <a:ext cx="7169220" cy="5663304"/>
        </p:xfrm>
        <a:graphic>
          <a:graphicData uri="http://schemas.openxmlformats.org/drawingml/2006/table">
            <a:tbl>
              <a:tblPr/>
              <a:tblGrid>
                <a:gridCol w="556100"/>
                <a:gridCol w="495358"/>
                <a:gridCol w="556100"/>
                <a:gridCol w="556100"/>
                <a:gridCol w="556100"/>
                <a:gridCol w="556100"/>
                <a:gridCol w="556100"/>
                <a:gridCol w="556100"/>
                <a:gridCol w="556100"/>
                <a:gridCol w="556100"/>
                <a:gridCol w="556100"/>
                <a:gridCol w="556431"/>
                <a:gridCol w="556431"/>
              </a:tblGrid>
              <a:tr h="25202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>
                          <a:latin typeface="맑은 고딕" pitchFamily="50" charset="-127"/>
                          <a:ea typeface="맑은 고딕" pitchFamily="50" charset="-127"/>
                        </a:rPr>
                        <a:t>n </a:t>
                      </a:r>
                      <a:r>
                        <a:rPr lang="en-US" altLang="ko-KR" sz="1150" baseline="-25000" dirty="0" smtClean="0"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150" baseline="-25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1874" marR="61874" marT="17106" marB="17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비용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  <a:endParaRPr lang="ko-KR" altLang="en-US" sz="11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s10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202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</a:p>
                  </a:txBody>
                  <a:tcPr marL="61874" marR="61874" marT="17106" marB="17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61874" marR="61874" marT="17106" marB="17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726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</a:p>
                  </a:txBody>
                  <a:tcPr marL="61874" marR="61874" marT="17106" marB="1710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endParaRPr lang="ko-KR" altLang="en-US" sz="11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728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510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858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799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765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715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539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164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1874" marR="61874" marT="17106" marB="17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36750" y="1846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R-code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040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16619" y="1113418"/>
            <a:ext cx="7643813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A cut-off point determination </a:t>
            </a:r>
          </a:p>
          <a:p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pPr algn="l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붉은 선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크기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t</a:t>
            </a: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    파란 선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두 번째 항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      초록 선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총 표본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_x199626496" descr="EMB000014785f3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83" y="2780928"/>
            <a:ext cx="659688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76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36750" y="1846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93339"/>
              </p:ext>
            </p:extLst>
          </p:nvPr>
        </p:nvGraphicFramePr>
        <p:xfrm>
          <a:off x="971600" y="1484784"/>
          <a:ext cx="7175900" cy="5486800"/>
        </p:xfrm>
        <a:graphic>
          <a:graphicData uri="http://schemas.openxmlformats.org/drawingml/2006/table">
            <a:tbl>
              <a:tblPr/>
              <a:tblGrid>
                <a:gridCol w="717590"/>
                <a:gridCol w="717590"/>
                <a:gridCol w="717590"/>
                <a:gridCol w="717590"/>
                <a:gridCol w="717590"/>
                <a:gridCol w="717590"/>
                <a:gridCol w="854136"/>
                <a:gridCol w="1008112"/>
                <a:gridCol w="1008112"/>
              </a:tblGrid>
              <a:tr h="236304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층 결과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5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SSW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53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비례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-4582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-3996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-4777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-3777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-3894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14557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13895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13325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13540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13936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-4582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-3773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-4595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-3527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-3674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14557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14917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14310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14663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14966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선형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-29312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-30552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-21197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-21197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-3.17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-3.31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34820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37472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27555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27555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-29606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-30921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-21017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-21017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-3.20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-3.35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35516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38232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28634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28634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-29226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-30722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-20236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-20236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-3.16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-3.33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35077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38022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28108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28108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-29149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-30845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-20361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-20361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-3.15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-3.34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-2.20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35467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38575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28903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28903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</a:t>
            </a:r>
            <a:r>
              <a:rPr lang="en-US" altLang="ko-KR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=5, 80%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60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36750" y="1846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66165"/>
              </p:ext>
            </p:extLst>
          </p:nvPr>
        </p:nvGraphicFramePr>
        <p:xfrm>
          <a:off x="971600" y="1476974"/>
          <a:ext cx="7200802" cy="5780772"/>
        </p:xfrm>
        <a:graphic>
          <a:graphicData uri="http://schemas.openxmlformats.org/drawingml/2006/table">
            <a:tbl>
              <a:tblPr/>
              <a:tblGrid>
                <a:gridCol w="720080"/>
                <a:gridCol w="720080"/>
                <a:gridCol w="720080"/>
                <a:gridCol w="864096"/>
                <a:gridCol w="864096"/>
                <a:gridCol w="873046"/>
                <a:gridCol w="711130"/>
                <a:gridCol w="915086"/>
                <a:gridCol w="813108"/>
              </a:tblGrid>
              <a:tr h="199818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42524" marR="42524" marT="11757" marB="1175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층 결과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76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SSW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3369"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볼록</a:t>
                      </a:r>
                    </a:p>
                  </a:txBody>
                  <a:tcPr marL="42524" marR="42524" marT="11757" marB="1175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7402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5358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3554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1.72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25884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33927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16836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16805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7840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3727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3669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1.82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1.35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25921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34189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17264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17239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8729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6534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3942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3882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26169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34829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17670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17679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8512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6436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4033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1.98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26075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34937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19121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19129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오목</a:t>
                      </a:r>
                    </a:p>
                  </a:txBody>
                  <a:tcPr marL="42524" marR="42524" marT="11757" marB="1175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-21516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-21978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-9929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-9853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-1.89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29698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36446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20118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20102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-21943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-22259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-10059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-9970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30603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37689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20957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20945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-21704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-21988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-9945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-9834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30703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38058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21228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21193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-22678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-23278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-10431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-10301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-2.00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-2.05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-0.91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31992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39547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23363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23338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</a:t>
            </a:r>
            <a:r>
              <a:rPr lang="en-US" altLang="ko-KR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=5, 80%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074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87393"/>
              </p:ext>
            </p:extLst>
          </p:nvPr>
        </p:nvGraphicFramePr>
        <p:xfrm>
          <a:off x="971600" y="1537808"/>
          <a:ext cx="7200798" cy="5375910"/>
        </p:xfrm>
        <a:graphic>
          <a:graphicData uri="http://schemas.openxmlformats.org/drawingml/2006/table">
            <a:tbl>
              <a:tblPr/>
              <a:tblGrid>
                <a:gridCol w="720080"/>
                <a:gridCol w="720080"/>
                <a:gridCol w="720080"/>
                <a:gridCol w="864096"/>
                <a:gridCol w="907646"/>
                <a:gridCol w="817204"/>
                <a:gridCol w="817204"/>
                <a:gridCol w="817204"/>
                <a:gridCol w="817204"/>
              </a:tblGrid>
              <a:tr h="276441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lang="en-US" altLang="ko-KR" sz="115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  <a:endParaRPr lang="ko-KR" altLang="en-US" sz="115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층 결과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64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SSW</a:t>
                      </a:r>
                      <a:endParaRPr lang="ko-KR" altLang="en-US" sz="11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endParaRPr lang="ko-KR" altLang="en-US" sz="11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endParaRPr lang="ko-KR" altLang="en-US" sz="11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r>
                        <a:rPr lang="en-US" altLang="ko-KR" sz="115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15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b="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r>
                        <a:rPr lang="en-US" altLang="ko-KR" sz="1150" b="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150" b="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44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비례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-4582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-3091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-3804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-2930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-3001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-0.53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1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14557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13233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12688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12951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13274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-4582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-3256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-4323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-3092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-3173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-0.44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14557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16963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16018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16675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17025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-16320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-15265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-13089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-13089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-1.77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-1.42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23837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24455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20832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20832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-16865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-16081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-13596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-13545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-1.74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-1.47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25857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23134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23143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-47983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-18074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-26102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-19705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-17736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-5.19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-1.96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-2.83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-2.13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-1.92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49918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50781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47327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49860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50971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</a:t>
            </a:r>
            <a:r>
              <a:rPr lang="en-US" altLang="ko-KR" b="0" i="1" dirty="0" err="1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 smtClean="0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=20,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80%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9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95105"/>
              </p:ext>
            </p:extLst>
          </p:nvPr>
        </p:nvGraphicFramePr>
        <p:xfrm>
          <a:off x="971603" y="1510092"/>
          <a:ext cx="7200798" cy="5511184"/>
        </p:xfrm>
        <a:graphic>
          <a:graphicData uri="http://schemas.openxmlformats.org/drawingml/2006/table">
            <a:tbl>
              <a:tblPr/>
              <a:tblGrid>
                <a:gridCol w="720077"/>
                <a:gridCol w="720080"/>
                <a:gridCol w="720080"/>
                <a:gridCol w="864096"/>
                <a:gridCol w="907649"/>
                <a:gridCol w="817204"/>
                <a:gridCol w="817204"/>
                <a:gridCol w="817204"/>
                <a:gridCol w="817204"/>
              </a:tblGrid>
              <a:tr h="238285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lang="en-US" altLang="ko-KR" sz="105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  <a:endParaRPr lang="ko-KR" altLang="en-US" sz="105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층 결과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82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SSW</a:t>
                      </a:r>
                      <a:endParaRPr lang="ko-KR" altLang="en-US" sz="10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endParaRPr lang="ko-KR" altLang="en-US" sz="10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endParaRPr lang="ko-KR" altLang="en-US" sz="105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r>
                        <a:rPr lang="en-US" altLang="ko-KR" sz="105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5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r>
                        <a:rPr lang="en-US" altLang="ko-KR" sz="105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5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146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볼록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7449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5301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5511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5475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20895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24035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15710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15711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9013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6138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5323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5279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1.43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22798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26354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19473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19469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46290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14670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21767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17474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13746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10.75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3.41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5.06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3.19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48338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50677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49158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49738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51149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오목</a:t>
                      </a:r>
                    </a:p>
                  </a:txBody>
                  <a:tcPr marL="55160" marR="55160" marT="15250" marB="1525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-12907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-10146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-7176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-7111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-1.14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-0.89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23048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25705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18010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18007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-13834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-10947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-7705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-7629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-1.22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-0.96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-0.68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-0.67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25321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28202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22669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22673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-42386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-15156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-28739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-18254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-14305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-3.73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-1.33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-2.53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-1.61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-1.26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45296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60566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54181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59259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61011 </a:t>
                      </a:r>
                    </a:p>
                  </a:txBody>
                  <a:tcPr marL="55160" marR="55160" marT="15250" marB="152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결과 </a:t>
            </a:r>
            <a:r>
              <a:rPr lang="en-US" altLang="ko-KR" b="0" i="1" dirty="0" err="1" smtClean="0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 smtClean="0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=20,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80%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8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37184"/>
              </p:ext>
            </p:extLst>
          </p:nvPr>
        </p:nvGraphicFramePr>
        <p:xfrm>
          <a:off x="971601" y="1629526"/>
          <a:ext cx="6921624" cy="4029485"/>
        </p:xfrm>
        <a:graphic>
          <a:graphicData uri="http://schemas.openxmlformats.org/drawingml/2006/table">
            <a:tbl>
              <a:tblPr/>
              <a:tblGrid>
                <a:gridCol w="499499"/>
                <a:gridCol w="3130526"/>
                <a:gridCol w="3291599"/>
              </a:tblGrid>
              <a:tr h="4561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비례형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33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28838" y="28880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8" name="_x224069208" descr="EMB000004282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46" y="2170101"/>
            <a:ext cx="2818272" cy="33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7" name="_x224070008" descr="EMB0000042820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97" y="2135152"/>
            <a:ext cx="3127215" cy="32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58361"/>
              </p:ext>
            </p:extLst>
          </p:nvPr>
        </p:nvGraphicFramePr>
        <p:xfrm>
          <a:off x="971600" y="5918422"/>
          <a:ext cx="6953200" cy="279654"/>
        </p:xfrm>
        <a:graphic>
          <a:graphicData uri="http://schemas.openxmlformats.org/drawingml/2006/table">
            <a:tbl>
              <a:tblPr/>
              <a:tblGrid>
                <a:gridCol w="6953200"/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20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          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SSW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065" name="_x224071208" descr="EMB0000042820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92896" r="87326" b="2878"/>
          <a:stretch>
            <a:fillRect/>
          </a:stretch>
        </p:blipFill>
        <p:spPr bwMode="auto">
          <a:xfrm>
            <a:off x="1466205" y="6021288"/>
            <a:ext cx="134937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_x224072088" descr="EMB0000042820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92896" r="71286" b="2087"/>
          <a:stretch>
            <a:fillRect/>
          </a:stretch>
        </p:blipFill>
        <p:spPr bwMode="auto">
          <a:xfrm>
            <a:off x="2239871" y="6024244"/>
            <a:ext cx="130175" cy="1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_x223979112" descr="EMB0000042820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6" t="92896" r="53625" b="2274"/>
          <a:stretch>
            <a:fillRect/>
          </a:stretch>
        </p:blipFill>
        <p:spPr bwMode="auto">
          <a:xfrm>
            <a:off x="3071421" y="6024244"/>
            <a:ext cx="107950" cy="1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_x223980232" descr="EMB0000042820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1" t="93973" r="35103" b="1921"/>
          <a:stretch>
            <a:fillRect/>
          </a:stretch>
        </p:blipFill>
        <p:spPr bwMode="auto">
          <a:xfrm>
            <a:off x="3923928" y="6030375"/>
            <a:ext cx="95250" cy="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_x223980792" descr="EMB00000428203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2" t="92896" r="17136" b="2136"/>
          <a:stretch>
            <a:fillRect/>
          </a:stretch>
        </p:blipFill>
        <p:spPr bwMode="auto">
          <a:xfrm>
            <a:off x="4630868" y="6009738"/>
            <a:ext cx="92075" cy="1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5800" y="400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890713" y="4459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=5, 80%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일 때 제안된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RMSE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390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3444"/>
              </p:ext>
            </p:extLst>
          </p:nvPr>
        </p:nvGraphicFramePr>
        <p:xfrm>
          <a:off x="971601" y="1629526"/>
          <a:ext cx="6921624" cy="4029485"/>
        </p:xfrm>
        <a:graphic>
          <a:graphicData uri="http://schemas.openxmlformats.org/drawingml/2006/table">
            <a:tbl>
              <a:tblPr/>
              <a:tblGrid>
                <a:gridCol w="499499"/>
                <a:gridCol w="3130526"/>
                <a:gridCol w="3291599"/>
              </a:tblGrid>
              <a:tr h="4561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볼록형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오목형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33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28838" y="28880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62997"/>
              </p:ext>
            </p:extLst>
          </p:nvPr>
        </p:nvGraphicFramePr>
        <p:xfrm>
          <a:off x="971600" y="5918422"/>
          <a:ext cx="6953200" cy="279654"/>
        </p:xfrm>
        <a:graphic>
          <a:graphicData uri="http://schemas.openxmlformats.org/drawingml/2006/table">
            <a:tbl>
              <a:tblPr/>
              <a:tblGrid>
                <a:gridCol w="6953200"/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10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20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          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     SSW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065" name="_x224071208" descr="EMB000004282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92896" r="87326" b="2878"/>
          <a:stretch>
            <a:fillRect/>
          </a:stretch>
        </p:blipFill>
        <p:spPr bwMode="auto">
          <a:xfrm>
            <a:off x="1466205" y="6021288"/>
            <a:ext cx="134937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_x224072088" descr="EMB000004282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92896" r="71286" b="2087"/>
          <a:stretch>
            <a:fillRect/>
          </a:stretch>
        </p:blipFill>
        <p:spPr bwMode="auto">
          <a:xfrm>
            <a:off x="2239871" y="6024244"/>
            <a:ext cx="130175" cy="1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_x223979112" descr="EMB000004282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6" t="92896" r="53625" b="2274"/>
          <a:stretch>
            <a:fillRect/>
          </a:stretch>
        </p:blipFill>
        <p:spPr bwMode="auto">
          <a:xfrm>
            <a:off x="3071421" y="6024244"/>
            <a:ext cx="107950" cy="1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_x223980232" descr="EMB000004282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1" t="93973" r="35103" b="1921"/>
          <a:stretch>
            <a:fillRect/>
          </a:stretch>
        </p:blipFill>
        <p:spPr bwMode="auto">
          <a:xfrm>
            <a:off x="3923928" y="6030375"/>
            <a:ext cx="95250" cy="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_x223980792" descr="EMB000004282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2" t="92896" r="17136" b="2136"/>
          <a:stretch>
            <a:fillRect/>
          </a:stretch>
        </p:blipFill>
        <p:spPr bwMode="auto">
          <a:xfrm>
            <a:off x="4630868" y="6009738"/>
            <a:ext cx="92075" cy="1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5800" y="400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890713" y="44592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b="0" i="1" dirty="0" err="1"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b="0" i="1" baseline="-25000" dirty="0" err="1">
                <a:latin typeface="맑은 고딕" pitchFamily="50" charset="-127"/>
                <a:ea typeface="맑은 고딕" pitchFamily="50" charset="-127"/>
              </a:rPr>
              <a:t>SE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=5, 80%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일 때 제안된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추정량의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RMSE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_x223979512" descr="EMB0000042820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05" y="2273102"/>
            <a:ext cx="2800299" cy="322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23980312" descr="EMB00000428203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05" y="2273101"/>
            <a:ext cx="2848744" cy="322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980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95962"/>
              </p:ext>
            </p:extLst>
          </p:nvPr>
        </p:nvGraphicFramePr>
        <p:xfrm>
          <a:off x="755577" y="2708920"/>
          <a:ext cx="7416822" cy="3562068"/>
        </p:xfrm>
        <a:graphic>
          <a:graphicData uri="http://schemas.openxmlformats.org/drawingml/2006/table">
            <a:tbl>
              <a:tblPr/>
              <a:tblGrid>
                <a:gridCol w="860755"/>
                <a:gridCol w="538645"/>
                <a:gridCol w="559760"/>
                <a:gridCol w="559760"/>
                <a:gridCol w="559760"/>
                <a:gridCol w="1119520"/>
                <a:gridCol w="1119520"/>
                <a:gridCol w="2099102"/>
              </a:tblGrid>
              <a:tr h="5040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절사점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200" i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 </a:t>
                      </a:r>
                      <a:r>
                        <a:rPr lang="en-US" altLang="ko-KR" sz="12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endParaRPr lang="ko-KR" altLang="en-US" sz="12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값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8974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80%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0.458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0.472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0.503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0.539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0.581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0.487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0.559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0.662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0.831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84363" y="278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실제 자료 분석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황희진에서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사용한 자료 사용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2012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년 연탄소비실태조사의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건별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판매량 자료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                       80%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기준으로 한 표본 설계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771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21540"/>
              </p:ext>
            </p:extLst>
          </p:nvPr>
        </p:nvGraphicFramePr>
        <p:xfrm>
          <a:off x="971601" y="1663495"/>
          <a:ext cx="7200798" cy="5760864"/>
        </p:xfrm>
        <a:graphic>
          <a:graphicData uri="http://schemas.openxmlformats.org/drawingml/2006/table">
            <a:tbl>
              <a:tblPr/>
              <a:tblGrid>
                <a:gridCol w="793799"/>
                <a:gridCol w="448555"/>
                <a:gridCol w="401851"/>
                <a:gridCol w="793799"/>
                <a:gridCol w="793799"/>
                <a:gridCol w="793799"/>
                <a:gridCol w="793799"/>
                <a:gridCol w="793799"/>
                <a:gridCol w="793799"/>
                <a:gridCol w="793799"/>
              </a:tblGrid>
              <a:tr h="18881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절사점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687" marR="55687" marT="15396" marB="1539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 </a:t>
                      </a:r>
                      <a:r>
                        <a:rPr lang="en-US" altLang="ko-KR" sz="11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1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비용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표본층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s2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1116">
                <a:tc rowSpan="1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80%</a:t>
                      </a:r>
                    </a:p>
                  </a:txBody>
                  <a:tcPr marL="55687" marR="55687" marT="15396" marB="1539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110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55687" marR="55687" marT="15396" marB="1539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89163" y="1871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L-H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알고리즘을 이용한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부차표본층과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층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경계점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347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4975" y="240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790650" y="836712"/>
            <a:ext cx="4147418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algn="l" eaLnBrk="1" hangingPunct="1">
              <a:lnSpc>
                <a:spcPct val="150000"/>
              </a:lnSpc>
              <a:defRPr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             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22438" y="1935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144713" y="1849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611216"/>
              </p:ext>
            </p:extLst>
          </p:nvPr>
        </p:nvGraphicFramePr>
        <p:xfrm>
          <a:off x="683568" y="1456234"/>
          <a:ext cx="7474687" cy="6073380"/>
        </p:xfrm>
        <a:graphic>
          <a:graphicData uri="http://schemas.openxmlformats.org/drawingml/2006/table">
            <a:tbl>
              <a:tblPr/>
              <a:tblGrid>
                <a:gridCol w="540740"/>
                <a:gridCol w="692939"/>
                <a:gridCol w="692939"/>
                <a:gridCol w="692939"/>
                <a:gridCol w="900820"/>
                <a:gridCol w="900820"/>
                <a:gridCol w="900820"/>
                <a:gridCol w="692939"/>
                <a:gridCol w="762233"/>
                <a:gridCol w="697498"/>
              </a:tblGrid>
              <a:tr h="17876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절사점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</a:t>
                      </a:r>
                      <a:endParaRPr lang="ko-KR" altLang="en-US" sz="1000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층 결과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SSW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endParaRPr lang="ko-KR" altLang="en-US" sz="1000" i="1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층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M-B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M-R</a:t>
                      </a:r>
                      <a:r>
                        <a:rPr lang="en-US" altLang="ko-KR" sz="1000" i="1" kern="0" spc="0" baseline="-25000" dirty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</a:t>
                      </a:r>
                      <a:endParaRPr lang="ko-KR" altLang="en-US" sz="1000" i="1" kern="0" spc="0" baseline="-250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4311">
                <a:tc rowSpan="2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80%</a:t>
                      </a:r>
                    </a:p>
                  </a:txBody>
                  <a:tcPr marL="42524" marR="42524" marT="11757" marB="1175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1310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2.16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2.60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8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2324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2812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1598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1151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1375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2.28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2.73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8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2399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2909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1662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</a:t>
                      </a: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2.77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0.87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  <a:endParaRPr lang="en-US" sz="850" kern="0" spc="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2412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2937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1683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1680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1153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1400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2.28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2.77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2941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1700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1.60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1.76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0.40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1945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2228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1421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1421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1.77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1.94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2110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2402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1661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1658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960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1054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1.90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0.76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2141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2450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1778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1785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bias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3325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1074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1212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466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464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rbias(%)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6.59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2.13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2.40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0.92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rmse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3570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2389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2685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2142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kern="0" spc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2139 </a:t>
                      </a:r>
                    </a:p>
                  </a:txBody>
                  <a:tcPr marL="42524" marR="42524" marT="11757" marB="11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81275" y="18986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4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모의실험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425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44AFB8E9-D40C-4167-80F2-14846795E7C2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79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46050" y="115"/>
            <a:ext cx="4857998" cy="67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복합추정량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) -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Sim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8627" y="1042210"/>
            <a:ext cx="7643813" cy="345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최종 결론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42900" indent="-342900" algn="l" eaLnBrk="1" hangingPunct="1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절사표본설계는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여러 개의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절사층으로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나누어짐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L-H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알고리즘과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R-code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를 사용하면 층 경계와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표본수를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구할 수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이 때 조사비용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조사 비용이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비해 많음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pPr marL="342900" indent="-342900" algn="l" eaLnBrk="1" hangingPunct="1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절사층의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정확한 추정을 위해서는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복합추정량을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사용할 필요가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b="0" i="1" dirty="0">
                <a:latin typeface="맑은 고딕" pitchFamily="50" charset="-127"/>
                <a:ea typeface="맑은 고딕" pitchFamily="50" charset="-127"/>
              </a:rPr>
              <a:t>M-B</a:t>
            </a:r>
            <a:r>
              <a:rPr lang="en-US" altLang="ko-KR" b="0" i="1" baseline="-25000" dirty="0">
                <a:latin typeface="맑은 고딕" pitchFamily="50" charset="-127"/>
                <a:ea typeface="맑은 고딕" pitchFamily="50" charset="-127"/>
              </a:rPr>
              <a:t>OP</a:t>
            </a:r>
            <a:r>
              <a:rPr lang="en-US" altLang="ko-KR" b="0" i="1" dirty="0">
                <a:latin typeface="맑은 고딕" pitchFamily="50" charset="-127"/>
                <a:ea typeface="맑은 고딕" pitchFamily="50" charset="-127"/>
              </a:rPr>
              <a:t>, M-R</a:t>
            </a:r>
            <a:r>
              <a:rPr lang="en-US" altLang="ko-KR" b="0" i="1" baseline="-25000" dirty="0">
                <a:latin typeface="맑은 고딕" pitchFamily="50" charset="-127"/>
                <a:ea typeface="맑은 고딕" pitchFamily="50" charset="-127"/>
              </a:rPr>
              <a:t>OP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등을 사용하게 되면 우수한 결과를 얻을 수 있음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  <a:defRPr/>
            </a:pP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79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27584" y="1027675"/>
                <a:ext cx="7643813" cy="5172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Lavallee and 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Hidiroglou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(1988)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방법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(LH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알고리즘이라고 부름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en-US" altLang="ko-KR" sz="1800" i="1" dirty="0">
                  <a:latin typeface="HY중고딕" pitchFamily="18" charset="-127"/>
                  <a:ea typeface="HY중고딕" pitchFamily="18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𝑛</m:t>
                      </m:r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𝑁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𝐻</m:t>
                          </m:r>
                        </m:sub>
                      </m:sSub>
                      <m:r>
                        <a:rPr lang="en-US" altLang="ko-KR" b="0" i="1">
                          <a:latin typeface="Cambria Math"/>
                          <a:ea typeface="맑은 고딕" pitchFamily="50" charset="-127"/>
                        </a:rPr>
                        <m:t>+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h</m:t>
                              </m:r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𝐻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>
                              <a:latin typeface="Cambria Math"/>
                              <a:ea typeface="맑은 고딕" pitchFamily="50" charset="-127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h</m:t>
                              </m:r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>
                                  <a:latin typeface="Cambria Math"/>
                                  <a:ea typeface="맑은 고딕" pitchFamily="50" charset="-127"/>
                                </a:rPr>
                                <m:t>𝐻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h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h</m:t>
                                      </m:r>
                                    </m:sub>
                                    <m:sup>
                                      <m:r>
                                        <a:rPr lang="en-US" altLang="ko-KR" b="0" i="1">
                                          <a:latin typeface="Cambria Math"/>
                                          <a:ea typeface="맑은 고딕" pitchFamily="50" charset="-127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ko-KR" b="0" i="1">
                                      <a:latin typeface="Cambria Math"/>
                                      <a:ea typeface="맑은 고딕" pitchFamily="50" charset="-127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𝑛</m:t>
                    </m:r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총 표본 업계 수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(total sample size)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𝑁</m:t>
                    </m:r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모집단 업체 수 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(total population size),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𝑁</m:t>
                    </m:r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𝐻</m:t>
                        </m:r>
                      </m:sup>
                      <m:e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h</m:t>
                    </m:r>
                  </m:oMath>
                </a14:m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층의 모집단 업체 수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h</m:t>
                    </m:r>
                  </m:oMath>
                </a14:m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층의 </a:t>
                </a:r>
                <a:r>
                  <a:rPr lang="ko-KR" altLang="en-US" sz="1200" b="0" dirty="0" err="1">
                    <a:latin typeface="맑은 고딕" pitchFamily="50" charset="-127"/>
                    <a:ea typeface="맑은 고딕" pitchFamily="50" charset="-127"/>
                  </a:rPr>
                  <a:t>모분산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 </m:t>
                        </m:r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h𝑖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2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>
                                        <a:latin typeface="Cambria Math"/>
                                        <a:ea typeface="맑은 고딕" pitchFamily="50" charset="-127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h</m:t>
                                </m:r>
                              </m:sub>
                              <m:sup/>
                            </m:sSubSup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  <m:sup/>
                    </m:sSubSup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sSubSup>
                      <m:sSubSup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Sup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−1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h</m:t>
                    </m:r>
                  </m:oMath>
                </a14:m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층의 가중치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(stratum weight)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h</m:t>
                    </m:r>
                  </m:oMath>
                </a14:m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층의 표본할당 비율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(sample allocation rate)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𝐻</m:t>
                            </m:r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h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전체 평균 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𝑋</m:t>
                        </m:r>
                      </m:e>
                    </m:acc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h</m:t>
                        </m:r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𝐻</m:t>
                        </m:r>
                      </m:sup>
                      <m:e>
                        <m:sSub>
                          <m:sSub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b="0" i="1">
                                    <a:latin typeface="Cambria Math"/>
                                    <a:ea typeface="맑은 고딕" pitchFamily="50" charset="-127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200" b="0" i="1">
                                <a:latin typeface="Cambria Math"/>
                                <a:ea typeface="맑은 고딕" pitchFamily="50" charset="-127"/>
                              </a:rPr>
                              <m:t>h</m:t>
                            </m:r>
                          </m:sub>
                          <m:sup/>
                        </m:sSubSup>
                      </m:e>
                    </m:nary>
                  </m:oMath>
                </a14:m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𝑐</m:t>
                    </m:r>
                    <m:r>
                      <a:rPr lang="en-US" altLang="ko-KR" sz="1200" b="0" i="1">
                        <a:latin typeface="Cambria Math"/>
                        <a:ea typeface="맑은 고딕" pitchFamily="50" charset="-127"/>
                      </a:rPr>
                      <m:t> </m:t>
                    </m:r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: 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변동계수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(Coefficient of Variation, CV</a:t>
                </a:r>
                <a:r>
                  <a:rPr lang="en-US" altLang="ko-KR" sz="1200" b="0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2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indent="0" algn="l" eaLnBrk="1" hangingPunct="1">
                  <a:lnSpc>
                    <a:spcPct val="150000"/>
                  </a:lnSpc>
                </a:pP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  <a:ea typeface="맑은 고딕" pitchFamily="50" charset="-127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lang="ko-KR" altLang="en-US" sz="12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 개수이고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200" b="0" dirty="0" err="1">
                    <a:latin typeface="맑은 고딕" pitchFamily="50" charset="-127"/>
                    <a:ea typeface="맑은 고딕" pitchFamily="50" charset="-127"/>
                  </a:rPr>
                  <a:t>수정절사법의</a:t>
                </a:r>
                <a:r>
                  <a:rPr lang="ko-KR" altLang="en-US" sz="1200" b="0" dirty="0">
                    <a:latin typeface="맑은 고딕" pitchFamily="50" charset="-127"/>
                    <a:ea typeface="맑은 고딕" pitchFamily="50" charset="-127"/>
                  </a:rPr>
                  <a:t> 일반화임</a:t>
                </a:r>
                <a:r>
                  <a:rPr lang="en-US" altLang="ko-KR" sz="12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1027675"/>
                <a:ext cx="7643813" cy="5172763"/>
              </a:xfrm>
              <a:prstGeom prst="rect">
                <a:avLst/>
              </a:prstGeom>
              <a:blipFill rotWithShape="1">
                <a:blip r:embed="rId2"/>
                <a:stretch>
                  <a:fillRect l="-7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211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37"/>
          <p:cNvSpPr txBox="1">
            <a:spLocks noChangeArrowheads="1"/>
          </p:cNvSpPr>
          <p:nvPr/>
        </p:nvSpPr>
        <p:spPr bwMode="auto">
          <a:xfrm>
            <a:off x="3523835" y="4000500"/>
            <a:ext cx="16946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12813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4000" dirty="0" smtClean="0">
                <a:latin typeface="HY견고딕" pitchFamily="18" charset="-127"/>
              </a:rPr>
              <a:t>신기일</a:t>
            </a:r>
            <a:endParaRPr lang="ko-KR" altLang="en-US" sz="4000" baseline="30000" dirty="0">
              <a:latin typeface="HY견고딕" pitchFamily="18" charset="-127"/>
            </a:endParaRPr>
          </a:p>
        </p:txBody>
      </p:sp>
      <p:sp>
        <p:nvSpPr>
          <p:cNvPr id="2190" name="Rectangle 142"/>
          <p:cNvSpPr>
            <a:spLocks noChangeArrowheads="1"/>
          </p:cNvSpPr>
          <p:nvPr/>
        </p:nvSpPr>
        <p:spPr bwMode="auto">
          <a:xfrm>
            <a:off x="714348" y="5500702"/>
            <a:ext cx="764381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2800">
                <a:noFill/>
                <a:latin typeface="HY견고딕" pitchFamily="16" charset="0"/>
                <a:ea typeface="굴림" pitchFamily="48" charset="-127"/>
              </a:rPr>
              <a:t>에너지에너지경경제연구원</a:t>
            </a:r>
            <a:endParaRPr lang="ko-KR" altLang="en-US" sz="2800" dirty="0">
              <a:noFill/>
              <a:latin typeface="HY견고딕" pitchFamily="16" charset="0"/>
              <a:ea typeface="굴림" pitchFamily="48" charset="-127"/>
            </a:endParaRP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285750" y="6429375"/>
            <a:ext cx="8585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HY중고딕" pitchFamily="18" charset="-127"/>
              </a:rPr>
              <a:t>한국외국어대학교 통계학과 교수</a:t>
            </a:r>
            <a:r>
              <a:rPr lang="en-US" altLang="ko-KR">
                <a:latin typeface="HY중고딕" pitchFamily="18" charset="-127"/>
              </a:rPr>
              <a:t>, E-mail : keyshin@hufs.ac.kr</a:t>
            </a: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Rectangle 142"/>
          <p:cNvSpPr>
            <a:spLocks noChangeArrowheads="1"/>
          </p:cNvSpPr>
          <p:nvPr/>
        </p:nvSpPr>
        <p:spPr bwMode="auto">
          <a:xfrm>
            <a:off x="107504" y="2674938"/>
            <a:ext cx="892899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4000" dirty="0" err="1" smtClean="0">
                <a:solidFill>
                  <a:schemeClr val="bg1"/>
                </a:solidFill>
              </a:rPr>
              <a:t>전수층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절사점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추정법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17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16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50" y="1052736"/>
            <a:ext cx="7643813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절사표본설계의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장단점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  <a:buFontTx/>
              <a:buAutoNum type="arabicPeriod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사용의 최대 장점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전체 총합에 미치는 영향 중에서 많은 부분이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전수층에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있기 때문에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조사함으로써 표본 수를 대폭 줄일 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  <a:buFontTx/>
              <a:buAutoNum type="arabicPeriod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단점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경우 대기업이 많이 포함되어 있어 응답 거부 등 무응답이 높을 수 있으며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전수층이기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때문에 예비표본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대체 표본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이 존재하지 않음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ct val="150000"/>
              </a:lnSpc>
              <a:buFont typeface="+mj-lt"/>
              <a:buAutoNum type="arabicPeriod" startAt="2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무응답이 발생할 경우 가중치 조정을 실시하기가 어려우며 성능이 떨어질 수 있음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대체법을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사용할 필요가 있음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938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50" y="1052736"/>
            <a:ext cx="7643813" cy="5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Major issue</a:t>
            </a: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4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전수층에서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발생할 수 있는 무응답 가능성을 줄이기 위해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규모를 줄일 필요가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모집단 분포 가정하에서  모집단에 포함된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모수를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추정한 후 이를 이용하여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(cut-off)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추정</a:t>
            </a:r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log-normal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분포와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Gamma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분포를 고려함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비용함수를 고려하여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층 규모를 축소함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98513" lvl="1" indent="-342900" algn="l" eaLnBrk="1" hangingPunct="1">
              <a:lnSpc>
                <a:spcPct val="150000"/>
              </a:lnSpc>
              <a:buFont typeface="+mj-lt"/>
              <a:buAutoNum type="arabicParenR" startAt="3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0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조사 비용이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표본층에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비해 높음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560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50" y="1052736"/>
            <a:ext cx="7643813" cy="503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algn="l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Major issue</a:t>
            </a: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Introduction</a:t>
            </a: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절사표본설계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왜도가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크고 꼬리가 긴 분포에 일반적으로 적용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사업체 조사에서 자주 사용됨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층화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표본설계의 특수한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경우임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(take-all stratum),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표본층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(take-some stratum)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그리고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절사층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(take-nothing stratum)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으로 구성됨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2"/>
            </a:pPr>
            <a:r>
              <a:rPr lang="ko-KR" altLang="en-US" sz="1800" b="0" dirty="0" err="1" smtClean="0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 경우 층 내 모든 자료를 조사함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64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50" y="1052736"/>
            <a:ext cx="7829550" cy="5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Introduction</a:t>
            </a:r>
          </a:p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/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전수층에서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무응답이 발생하게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되면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비표본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오차가 크게 증가함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대체를 사용하여 해결할 수도 있음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그러나 근본적인 해결책이 아님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eaLnBrk="1" hangingPunct="1">
              <a:lnSpc>
                <a:spcPct val="150000"/>
              </a:lnSpc>
              <a:buFont typeface="Calibri" pitchFamily="34" charset="0"/>
              <a:buAutoNum type="arabicParenR" startAt="2"/>
            </a:pP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층 규모를 줄임으로써 무응답 발생을 </a:t>
            </a:r>
            <a:r>
              <a:rPr lang="ko-KR" altLang="en-US" sz="1800" b="0" dirty="0" smtClean="0">
                <a:latin typeface="맑은 고딕" pitchFamily="50" charset="-127"/>
                <a:ea typeface="맑은 고딕" pitchFamily="50" charset="-127"/>
              </a:rPr>
              <a:t>원천적으로 줄일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수 있음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모집단 분포의 분포가정 하에서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모수를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추정하고 이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결과를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이용하여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전수층과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표본층의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층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경계점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, cut-off point)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을 결정함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log-normal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분포의 경우 </a:t>
            </a:r>
            <a:r>
              <a:rPr lang="ko-KR" altLang="en-US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규모가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축소됨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전수층의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조사비용이 높기 때문에 조사비용을 고려한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비용함수를</a:t>
            </a: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사용하여      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절사점을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 결정함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485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052736"/>
                <a:ext cx="7643813" cy="5382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A cut-off point determination 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 eaLnBrk="1" hangingPunct="1">
                  <a:lnSpc>
                    <a:spcPct val="150000"/>
                  </a:lnSpc>
                  <a:buFont typeface="Calibri" pitchFamily="34" charset="0"/>
                  <a:buAutoNum type="arabicParenR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일반적으로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절사점은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총계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분산를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최소로 하는 총 표본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규모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𝑛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과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규모 𝑡  를 이용하여 구함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분산 공식은 다음과 같음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b="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latin typeface="Cambria Math"/>
                            </a:rPr>
                            <m:t> (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)(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𝑛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𝑛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den>
                      </m:f>
                      <m:sSubSup>
                        <m:sSubSup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1800" b="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>
                              <a:latin typeface="Cambria Math"/>
                            </a:rPr>
                            <m:t>[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]</m:t>
                          </m:r>
                        </m:sub>
                        <m:sup>
                          <m:r>
                            <a:rPr lang="en-US" altLang="ko-KR" sz="1800" b="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 여기서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𝑁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모집단 규모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(population size)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         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𝑛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표본 규모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(sample size)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         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𝑡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규모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(take-all stratum size)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         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𝑆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_([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𝑁−𝑡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])^2 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분산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(variance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총계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추정량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052736"/>
                <a:ext cx="7643813" cy="5382114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_x102126624" descr="DRW0000032445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5" y="5782803"/>
            <a:ext cx="3262313" cy="86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31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052736"/>
                <a:ext cx="7643813" cy="28749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A cut-off point determination </a:t>
                </a: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41363" lvl="1" indent="-285750" algn="l" eaLnBrk="1" hangingPunct="1">
                  <a:lnSpc>
                    <a:spcPct val="150000"/>
                  </a:lnSpc>
                  <a:buFontTx/>
                  <a:buChar char="-"/>
                </a:pPr>
                <a:r>
                  <a:rPr lang="ko-KR" altLang="en-US" b="0" dirty="0" err="1" smtClean="0">
                    <a:latin typeface="맑은 고딕" pitchFamily="50" charset="-127"/>
                    <a:ea typeface="맑은 고딕" pitchFamily="50" charset="-127"/>
                  </a:rPr>
                  <a:t>절사점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결정 방법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  :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주어진 오차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/>
                      </a:rPr>
                      <m:t> </m:t>
                    </m:r>
                    <m:r>
                      <a:rPr lang="en-US" altLang="ko-KR" b="0" i="1">
                        <a:latin typeface="Cambria Math"/>
                      </a:rPr>
                      <m:t>𝑐</m:t>
                    </m:r>
                  </m:oMath>
                </a14:m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에 </a:t>
                </a:r>
                <a:r>
                  <a:rPr lang="ko-KR" altLang="en-US" b="0" dirty="0" smtClean="0">
                    <a:latin typeface="맑은 고딕" pitchFamily="50" charset="-127"/>
                    <a:ea typeface="맑은 고딕" pitchFamily="50" charset="-127"/>
                  </a:rPr>
                  <a:t>대해</a:t>
                </a:r>
                <a:endParaRPr lang="en-US" altLang="ko-KR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/>
                        </a:rPr>
                        <m:t>𝑛</m:t>
                      </m:r>
                      <m:r>
                        <a:rPr lang="en-US" altLang="ko-KR" b="0" i="1">
                          <a:latin typeface="Cambria Math"/>
                        </a:rPr>
                        <m:t>=</m:t>
                      </m:r>
                      <m:r>
                        <a:rPr lang="en-US" altLang="ko-KR" b="0" i="1">
                          <a:latin typeface="Cambria Math"/>
                        </a:rPr>
                        <m:t>𝑡</m:t>
                      </m:r>
                      <m:r>
                        <a:rPr lang="en-US" altLang="ko-KR" b="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b="0" i="1">
                              <a:latin typeface="Cambria Math"/>
                            </a:rPr>
                            <m:t>𝑐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+(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ko-KR" altLang="en-US" b="0" dirty="0" err="1">
                    <a:latin typeface="맑은 고딕" pitchFamily="50" charset="-127"/>
                    <a:ea typeface="맑은 고딕" pitchFamily="50" charset="-127"/>
                  </a:rPr>
                  <a:t>를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 이용하고</a:t>
                </a:r>
                <a:r>
                  <a:rPr lang="en-US" altLang="ko-KR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b="0" dirty="0">
                    <a:latin typeface="맑은 고딕" pitchFamily="50" charset="-127"/>
                    <a:ea typeface="맑은 고딕" pitchFamily="50" charset="-127"/>
                  </a:rPr>
                  <a:t>𝑡 를 증가시키면서 최소의 𝑛 을 찾을 수 있음</a:t>
                </a:r>
                <a:r>
                  <a:rPr lang="en-US" altLang="ko-KR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en-US" altLang="ko-KR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052736"/>
                <a:ext cx="7643813" cy="2874954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647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50" y="1052736"/>
            <a:ext cx="7643813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A cut-off point determination </a:t>
            </a: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붉은 선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크기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t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파란 선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두 번째 항</a:t>
            </a: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	초록 선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총 표본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n</a:t>
            </a:r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_x199626496" descr="EMB000014785f3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3129349"/>
            <a:ext cx="6596885" cy="32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17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88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052736"/>
                <a:ext cx="7643813" cy="4610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A cut-off point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2.1 Log-normal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distribution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log-normal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분포의 </a:t>
                </a:r>
                <a:r>
                  <a:rPr lang="en-US" altLang="ko-KR" sz="1800" b="0" dirty="0" err="1">
                    <a:latin typeface="맑은 고딕" pitchFamily="50" charset="-127"/>
                    <a:ea typeface="맑은 고딕" pitchFamily="50" charset="-127"/>
                  </a:rPr>
                  <a:t>p.d.f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: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8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latin typeface="Cambria Math"/>
                            </a:rPr>
                            <m:t>𝑒𝑥𝑝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⁡(−</m:t>
                          </m:r>
                          <m:r>
                            <a:rPr lang="ko-KR" altLang="en-US" sz="1800" b="0" i="1">
                              <a:latin typeface="Cambria Math"/>
                            </a:rPr>
                            <m:t>𝜇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altLang="ko-KR" sz="1800" b="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800" b="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800" b="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800" b="0" i="1">
                              <a:latin typeface="Cambria Math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ko-KR" altLang="en-US" sz="1800" b="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b="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ko-KR" altLang="en-US" sz="1800" b="0" i="1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altLang="ko-KR" sz="1800" i="1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⁡</m:t>
                          </m:r>
                          <m:sSup>
                            <m:sSup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ko-KR" sz="1800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800"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18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8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−(</m:t>
                                      </m:r>
                                      <m:r>
                                        <a:rPr lang="ko-KR" altLang="en-US" sz="1800" i="1">
                                          <a:latin typeface="Cambria Math"/>
                                        </a:rPr>
                                        <m:t>𝜇</m:t>
                                      </m:r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1800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ko-KR" altLang="en-US" sz="1800" i="1">
                                          <a:latin typeface="Cambria Math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8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ko-KR" sz="1800" b="0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moment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i="1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altLang="ko-KR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</a:rPr>
                          <m:t>𝑛</m:t>
                        </m:r>
                        <m:r>
                          <a:rPr lang="ko-KR" altLang="en-US" sz="1800" i="1">
                            <a:latin typeface="Cambria Math"/>
                          </a:rPr>
                          <m:t>𝜇</m:t>
                        </m:r>
                        <m:r>
                          <a:rPr lang="en-US" altLang="ko-KR" sz="18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052736"/>
                <a:ext cx="7643813" cy="4610301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6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89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3018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A cut-off point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2.1 Log-normal distribution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truncated log-normal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분포의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/>
                          </a:rPr>
                          <m:t> </m:t>
                        </m:r>
                        <m:r>
                          <a:rPr lang="en-US" altLang="ko-KR" sz="18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moment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와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분산</a:t>
                </a:r>
                <a:endParaRPr lang="ko-KR" altLang="en-US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18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ko-KR" sz="1800" b="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b="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>
                          <a:latin typeface="Cambria Math"/>
                        </a:rPr>
                        <m:t>=</m:t>
                      </m:r>
                      <m:r>
                        <a:rPr lang="en-US" altLang="ko-KR" sz="1800" i="1">
                          <a:latin typeface="Cambria Math"/>
                        </a:rPr>
                        <m:t>𝑒𝑥𝑝</m:t>
                      </m:r>
                      <m:r>
                        <a:rPr lang="en-US" altLang="ko-KR" sz="1800" i="1">
                          <a:latin typeface="Cambria Math"/>
                        </a:rPr>
                        <m:t>⁡</m:t>
                      </m:r>
                      <m:d>
                        <m:d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𝑛</m:t>
                          </m:r>
                          <m:r>
                            <a:rPr lang="ko-KR" altLang="en-US" sz="1800" i="1">
                              <a:latin typeface="Cambria Math"/>
                            </a:rPr>
                            <m:t>𝜇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sz="1800" i="1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1800" i="1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sz="1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/>
                              <a:ea typeface="Cambria Math"/>
                            </a:rPr>
                            <m:t>Φ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3018455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297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16C2D715-6E66-4C80-B391-538CA3486EE4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57250" y="1109643"/>
                <a:ext cx="7643813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>
                  <a:buAutoNum type="arabicPeriod"/>
                </a:pP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전수층을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포함한 전체 층의 개수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𝐻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를 정함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>
                  <a:buAutoNum type="arabicPeriod"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>
                  <a:buAutoNum type="arabicPeriod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원하는 목표 변이계수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dirty="0">
                        <a:latin typeface="Cambria Math"/>
                      </a:rPr>
                      <m:t>c</m:t>
                    </m:r>
                  </m:oMath>
                </a14:m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를 정함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>
                  <a:buAutoNum type="arabicPeriod"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>
                  <a:buAutoNum type="arabicPeriod"/>
                </a:pP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층간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경계점은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반복적인 계산을 통해 얻어짐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342900" indent="-342900" algn="l">
                  <a:buAutoNum type="arabicPeriod"/>
                </a:pP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 algn="l">
                  <a:buAutoNum type="arabicPeriod"/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R-code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50" y="1109643"/>
                <a:ext cx="7643813" cy="2031325"/>
              </a:xfrm>
              <a:prstGeom prst="rect">
                <a:avLst/>
              </a:prstGeom>
              <a:blipFill rotWithShape="1">
                <a:blip r:embed="rId2"/>
                <a:stretch>
                  <a:fillRect l="-877" t="-2703" b="-48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7963" y="15240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457200" indent="-457200" algn="l" eaLnBrk="0" hangingPunct="0">
              <a:buFontTx/>
              <a:buAutoNum type="arabicPeriod"/>
            </a:pP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절사법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개요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0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90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4156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2.1 Log-normal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distribution</a:t>
                </a:r>
              </a:p>
              <a:p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[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𝑛</m:t>
                        </m:r>
                        <m:r>
                          <a:rPr lang="en-US" altLang="ko-KR" sz="1800" i="1">
                            <a:latin typeface="Cambria Math"/>
                          </a:rPr>
                          <m:t>−</m:t>
                        </m:r>
                        <m:r>
                          <a:rPr lang="en-US" altLang="ko-KR" sz="1800" i="1">
                            <a:latin typeface="Cambria Math"/>
                          </a:rPr>
                          <m:t>𝑡</m:t>
                        </m:r>
                        <m:r>
                          <a:rPr lang="en-US" altLang="ko-KR" sz="1800" i="1">
                            <a:latin typeface="Cambria Math"/>
                          </a:rPr>
                          <m:t>]</m:t>
                        </m:r>
                      </m:sub>
                      <m:sup>
                        <m:r>
                          <a:rPr lang="en-US" altLang="ko-KR" sz="1800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b="0" i="1">
                        <a:latin typeface="Cambria Math"/>
                      </a:rPr>
                      <m:t>𝑒𝑥𝑝</m:t>
                    </m:r>
                    <m:d>
                      <m:dPr>
                        <m:ctrlPr>
                          <a:rPr lang="en-US" altLang="ko-KR" sz="18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</a:rPr>
                          <m:t>2</m:t>
                        </m:r>
                        <m:r>
                          <a:rPr lang="ko-KR" altLang="en-US" sz="1800" i="1">
                            <a:latin typeface="Cambria Math"/>
                          </a:rPr>
                          <m:t>𝜇</m:t>
                        </m:r>
                        <m:r>
                          <a:rPr lang="en-US" altLang="ko-KR" sz="1800" i="1">
                            <a:latin typeface="Cambria Math"/>
                          </a:rPr>
                          <m:t>+2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sz="1800" i="1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800" i="1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altLang="ko-KR" sz="1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sz="1800" i="1">
                            <a:latin typeface="Cambria Math"/>
                            <a:ea typeface="Cambria Math"/>
                          </a:rPr>
                          <m:t>Φ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sz="1800" i="1">
                                    <a:latin typeface="Cambria Math"/>
                                    <a:ea typeface="Cambria Math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ko-KR" sz="1800" b="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altLang="ko-KR" sz="1800" b="0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  <m:t>−2</m:t>
                            </m:r>
                            <m:r>
                              <a:rPr lang="ko-KR" altLang="en-US" sz="1800" b="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ko-KR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altLang="ko-KR" sz="1800" i="1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ko-KR" sz="1800" b="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8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ko-KR" sz="1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8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800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ko-KR" sz="1800" i="1">
                                      <a:latin typeface="Cambria Math"/>
                                      <a:ea typeface="Cambria Math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altLang="ko-KR" sz="1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ko-KR" sz="1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ko-KR" sz="1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ko-KR" altLang="en-US" sz="1800" i="1">
                                          <a:latin typeface="Cambria Math"/>
                                          <a:ea typeface="Cambria Math"/>
                                        </a:rPr>
                                        <m:t>𝜎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i="1">
                                          <a:latin typeface="Cambria Math"/>
                                          <a:ea typeface="Cambria Math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800" i="1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1800" b="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8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	</a:t>
                </a:r>
                <a:r>
                  <a:rPr lang="en-US" altLang="ko-KR" sz="1800" dirty="0" smtClean="0">
                    <a:latin typeface="맑은 고딕" pitchFamily="50" charset="-127"/>
                    <a:ea typeface="맑은 고딕" pitchFamily="50" charset="-127"/>
                  </a:rPr>
                  <a:t>	</a:t>
                </a:r>
              </a:p>
              <a:p>
                <a:pPr algn="l"/>
                <a:r>
                  <a:rPr lang="en-US" altLang="ko-KR" sz="1800" dirty="0" smtClean="0">
                    <a:latin typeface="맑은 고딕" pitchFamily="50" charset="-127"/>
                    <a:ea typeface="맑은 고딕" pitchFamily="50" charset="-127"/>
                  </a:rPr>
                  <a:t>		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여기서 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Φ  :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정규분포의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C.D.F</a:t>
                </a:r>
              </a:p>
              <a:p>
                <a:pPr algn="l"/>
                <a:r>
                  <a:rPr lang="en-US" altLang="ko-KR" sz="1800" dirty="0" smtClean="0">
                    <a:latin typeface="맑은 고딕" pitchFamily="50" charset="-127"/>
                    <a:ea typeface="맑은 고딕" pitchFamily="50" charset="-127"/>
                  </a:rPr>
                  <a:t>		       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정규분포의 평균과 분산</a:t>
                </a:r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dirty="0" smtClean="0">
                    <a:latin typeface="맑은 고딕" pitchFamily="50" charset="-127"/>
                    <a:ea typeface="맑은 고딕" pitchFamily="50" charset="-127"/>
                  </a:rPr>
                  <a:t>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𝜎</m:t>
                        </m:r>
                      </m:den>
                    </m:f>
                  </m:oMath>
                </a14:m>
                <a:endParaRPr lang="en-US" altLang="ko-KR" sz="180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4156202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654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91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493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2.1 Log-normal distribution</a:t>
                </a: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Figure 1. log-normal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분포에서의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규모에 대한 분산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𝜇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=10,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𝜎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=2,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𝑁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=5,000,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𝑛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=100 )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493812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_x199626336" descr="EMB000014785f2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48880"/>
            <a:ext cx="6592795" cy="343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35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92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A cut-off point determination</a:t>
            </a: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2.1 Log-normal distribution</a:t>
            </a:r>
          </a:p>
          <a:p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Figure 2. log-normal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분포에서의 </a:t>
            </a:r>
            <a:r>
              <a:rPr lang="ko-KR" altLang="en-US" sz="1800" b="0" dirty="0" err="1">
                <a:latin typeface="맑은 고딕" pitchFamily="50" charset="-127"/>
                <a:ea typeface="맑은 고딕" pitchFamily="50" charset="-127"/>
              </a:rPr>
              <a:t>전수층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규모 𝑡 에 따른 </a:t>
            </a:r>
          </a:p>
          <a:p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         표본 규모 𝑛  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𝜇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=10,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𝜎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=2,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𝑁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=5,000,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𝑛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=100,  </a:t>
            </a:r>
            <a:r>
              <a:rPr lang="ko-KR" altLang="en-US" sz="1800" b="0" dirty="0">
                <a:latin typeface="맑은 고딕" pitchFamily="50" charset="-127"/>
                <a:ea typeface="맑은 고딕" pitchFamily="50" charset="-127"/>
              </a:rPr>
              <a:t>𝑒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=0.05 )</a:t>
            </a:r>
          </a:p>
        </p:txBody>
      </p:sp>
      <p:pic>
        <p:nvPicPr>
          <p:cNvPr id="8" name="_x199626496" descr="EMB000014785f3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62848"/>
            <a:ext cx="6596885" cy="33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8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93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418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2.2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Gamma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distribution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    감마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분포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Γ(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𝛼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𝛽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의  </a:t>
                </a:r>
                <a:r>
                  <a:rPr lang="en-US" altLang="ko-KR" sz="1800" b="0" dirty="0" err="1" smtClean="0">
                    <a:latin typeface="맑은 고딕" pitchFamily="50" charset="-127"/>
                    <a:ea typeface="맑은 고딕" pitchFamily="50" charset="-127"/>
                  </a:rPr>
                  <a:t>p.d.f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b="0" i="1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|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</m:d>
                      <m:r>
                        <a:rPr lang="en-US" altLang="ko-K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/>
                              <a:ea typeface="Cambria Math"/>
                            </a:rPr>
                            <m:t>Γ</m:t>
                          </m:r>
                          <m:r>
                            <a:rPr lang="en-US" altLang="ko-KR" sz="1800" b="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ko-KR" altLang="en-US" sz="1800" b="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sz="1800" b="0" i="1">
                              <a:latin typeface="Cambria Math"/>
                              <a:ea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1800" b="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ko-KR" altLang="en-US" sz="1800" b="0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ko-KR" altLang="en-US" sz="1800" b="0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800" b="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ko-KR" altLang="en-US" sz="1800" i="1">
                              <a:latin typeface="Cambria Math"/>
                            </a:rPr>
                            <m:t>𝛼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ko-KR" sz="1800" b="0" i="1">
                          <a:latin typeface="Cambria Math"/>
                        </a:rPr>
                        <m:t>𝑒𝑥𝑝</m:t>
                      </m:r>
                      <m:f>
                        <m:fPr>
                          <m:type m:val="lin"/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latin typeface="Cambria Math"/>
                            </a:rPr>
                            <m:t>(−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ko-KR" altLang="en-US" sz="1800" b="0" i="1">
                              <a:latin typeface="Cambria Math"/>
                            </a:rPr>
                            <m:t>𝛽</m:t>
                          </m:r>
                        </m:den>
                      </m:f>
                      <m:r>
                        <a:rPr lang="en-US" altLang="ko-KR" sz="18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18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         절단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감마 분포의  </a:t>
                </a:r>
                <a:r>
                  <a:rPr lang="en-US" altLang="ko-KR" sz="1800" b="0" dirty="0" err="1" smtClean="0">
                    <a:latin typeface="맑은 고딕" pitchFamily="50" charset="-127"/>
                    <a:ea typeface="맑은 고딕" pitchFamily="50" charset="-127"/>
                  </a:rPr>
                  <a:t>p.d.f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|</m:t>
                        </m:r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ko-KR" altLang="en-US" sz="1800" b="0" i="1">
                            <a:latin typeface="Cambria Math"/>
                          </a:rPr>
                          <m:t>𝛼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ko-KR" sz="1800" b="0" i="1">
                        <a:latin typeface="Cambria Math"/>
                      </a:rPr>
                      <m:t>𝑒𝑥𝑝</m:t>
                    </m:r>
                    <m:f>
                      <m:fPr>
                        <m:type m:val="lin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latin typeface="Cambria Math"/>
                          </a:rPr>
                          <m:t>(−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ko-KR" altLang="en-US" sz="1800" b="0" i="1">
                            <a:latin typeface="Cambria Math"/>
                          </a:rPr>
                          <m:t>𝛽</m:t>
                        </m:r>
                      </m:den>
                    </m:f>
                    <m:r>
                      <a:rPr lang="en-US" altLang="ko-KR" sz="1800" b="0" i="1">
                        <a:latin typeface="Cambria Math"/>
                      </a:rPr>
                      <m:t>)/</m:t>
                    </m:r>
                    <m:r>
                      <a:rPr lang="en-US" altLang="ko-KR" sz="1800" b="0" i="1">
                        <a:latin typeface="Cambria Math"/>
                      </a:rPr>
                      <m:t>𝐼</m:t>
                    </m:r>
                    <m:r>
                      <a:rPr lang="en-US" altLang="ko-KR" sz="1800" b="0" i="1">
                        <a:latin typeface="Cambria Math"/>
                      </a:rPr>
                      <m:t>(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), for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0&lt;</m:t>
                    </m:r>
                    <m:r>
                      <a:rPr lang="en-US" altLang="ko-KR" sz="1800" b="0" i="1">
                        <a:latin typeface="Cambria Math"/>
                      </a:rPr>
                      <m:t>𝑥</m:t>
                    </m:r>
                    <m:r>
                      <a:rPr lang="en-US" altLang="ko-KR" sz="1800" b="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여기서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𝐼</m:t>
                    </m:r>
                    <m:r>
                      <a:rPr lang="en-US" altLang="ko-KR" sz="1800" b="0" i="1">
                        <a:latin typeface="Cambria Math"/>
                      </a:rPr>
                      <m:t>(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)=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800" b="0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dirty="0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ko-KR" altLang="en-US" sz="1800" b="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ko-KR" sz="1800" b="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>
                            <a:latin typeface="Cambria Math"/>
                          </a:rPr>
                          <m:t>𝑒𝑥𝑝</m:t>
                        </m:r>
                        <m:f>
                          <m:fPr>
                            <m:type m:val="lin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800" b="0" i="1">
                                <a:latin typeface="Cambria Math"/>
                              </a:rPr>
                              <m:t>(−</m:t>
                            </m:r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den>
                        </m:f>
                        <m:r>
                          <a:rPr lang="en-US" altLang="ko-KR" sz="1800" b="0" i="1">
                            <a:latin typeface="Cambria Math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𝑑𝑥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latin typeface="Cambria Math"/>
                      </a:rPr>
                      <m:t>𝛼</m:t>
                    </m:r>
                    <m:r>
                      <a:rPr lang="en-US" altLang="ko-KR" sz="1800" b="0" i="1">
                        <a:latin typeface="Cambria Math"/>
                      </a:rPr>
                      <m:t>&gt;0,  </m:t>
                    </m:r>
                    <m:r>
                      <a:rPr lang="ko-KR" altLang="en-US" sz="1800" b="0" i="1">
                        <a:latin typeface="Cambria Math"/>
                      </a:rPr>
                      <m:t>𝛽</m:t>
                    </m:r>
                    <m:r>
                      <a:rPr lang="en-US" altLang="ko-KR" sz="1800" b="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4185633"/>
              </a:xfrm>
              <a:prstGeom prst="rect">
                <a:avLst/>
              </a:prstGeom>
              <a:blipFill rotWithShape="1">
                <a:blip r:embed="rId2"/>
                <a:stretch>
                  <a:fillRect l="-877" b="-182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507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94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48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2.2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Gamma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distribution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         절단 감마 분포의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1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차 적률과 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차 적률 그리고 분산</a:t>
                </a:r>
              </a:p>
              <a:p>
                <a:pPr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b="0" i="1">
                              <a:latin typeface="Cambria Math"/>
                            </a:rPr>
                            <m:t>𝑋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ko-KR" altLang="en-US" sz="1800" i="1">
                                  <a:latin typeface="Cambria Math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altLang="ko-KR" sz="1800" i="1">
                              <a:latin typeface="Cambria Math"/>
                            </a:rPr>
                            <m:t>𝑒𝑥𝑝</m:t>
                          </m:r>
                          <m:f>
                            <m:fPr>
                              <m:type m:val="lin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latin typeface="Cambria Math"/>
                                </a:rPr>
                                <m:t>(−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ko-KR" altLang="en-US" sz="1800" i="1">
                                  <a:latin typeface="Cambria Math"/>
                                </a:rPr>
                                <m:t>𝛽</m:t>
                              </m:r>
                            </m:den>
                          </m:f>
                          <m:r>
                            <a:rPr lang="en-US" altLang="ko-KR" sz="1800" i="1">
                              <a:latin typeface="Cambria Math"/>
                            </a:rPr>
                            <m:t>)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𝑑𝑥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/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𝐼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</a:rPr>
                      <m:t> </m:t>
                    </m:r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r>
                      <a:rPr lang="en-US" altLang="ko-KR" sz="1800" i="1">
                        <a:latin typeface="Cambria Math"/>
                      </a:rPr>
                      <m:t>𝐼</m:t>
                    </m:r>
                    <m:r>
                      <a:rPr lang="en-US" altLang="ko-KR" sz="1800" i="1">
                        <a:latin typeface="Cambria Math"/>
                      </a:rPr>
                      <m:t>(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)</m:t>
                    </m:r>
                    <m:r>
                      <a:rPr lang="en-US" altLang="ko-KR" sz="1800" b="0" i="1">
                        <a:latin typeface="Cambria Math"/>
                      </a:rPr>
                      <m:t>/</m:t>
                    </m:r>
                    <m:r>
                      <a:rPr lang="en-US" altLang="ko-KR" sz="1800" i="1">
                        <a:latin typeface="Cambria Math"/>
                      </a:rPr>
                      <m:t>𝐼</m:t>
                    </m:r>
                    <m:r>
                      <a:rPr lang="en-US" altLang="ko-KR" sz="1800" i="1">
                        <a:latin typeface="Cambria Math"/>
                      </a:rPr>
                      <m:t>(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)</m:t>
                    </m:r>
                  </m:oMath>
                </a14:m>
                <a:endParaRPr lang="en-US" altLang="ko-KR" sz="18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altLang="ko-KR" sz="18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800" b="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ko-KR" sz="180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/>
                      </a:rPr>
                      <m:t>𝐼</m:t>
                    </m:r>
                    <m:r>
                      <a:rPr lang="en-US" altLang="ko-KR" sz="1800" i="1">
                        <a:latin typeface="Cambria Math"/>
                      </a:rPr>
                      <m:t>(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2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)/</m:t>
                    </m:r>
                    <m:r>
                      <a:rPr lang="en-US" altLang="ko-KR" sz="1800" i="1">
                        <a:latin typeface="Cambria Math"/>
                      </a:rPr>
                      <m:t>𝐼</m:t>
                    </m:r>
                    <m:r>
                      <a:rPr lang="en-US" altLang="ko-KR" sz="1800" i="1">
                        <a:latin typeface="Cambria Math"/>
                      </a:rPr>
                      <m:t>(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</a:rPr>
                      <m:t>)</m:t>
                    </m:r>
                  </m:oMath>
                </a14:m>
                <a:endParaRPr lang="en-US" altLang="ko-KR" sz="18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i="1">
                              <a:latin typeface="Cambria Math"/>
                            </a:rPr>
                            <m:t>[</m:t>
                          </m:r>
                          <m:r>
                            <a:rPr lang="en-US" altLang="ko-KR" sz="1800" b="0" i="1">
                              <a:latin typeface="Cambria Math"/>
                            </a:rPr>
                            <m:t>𝑁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]</m:t>
                          </m:r>
                        </m:sub>
                        <m:sup>
                          <m:r>
                            <a:rPr lang="en-US" altLang="ko-KR" sz="18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sz="1800" b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latin typeface="Cambria Math"/>
                            </a:rPr>
                            <m:t>𝐼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sz="1800" b="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/>
                            </a:rPr>
                            <m:t>𝐼</m:t>
                          </m:r>
                          <m:r>
                            <a:rPr lang="en-US" altLang="ko-KR" sz="1800" i="1">
                              <a:latin typeface="Cambria Math"/>
                            </a:rPr>
                            <m:t>(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ko-KR" altLang="en-US" sz="1800" i="1"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a:rPr lang="en-US" altLang="ko-KR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800" b="0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ko-KR" sz="1800" b="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ko-KR" sz="18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ko-KR" altLang="en-US" sz="18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altLang="ko-KR" sz="1800" b="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ko-KR" altLang="en-US" sz="1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ko-KR" altLang="en-US" sz="18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ko-KR" altLang="en-US" sz="1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r>
                                    <a:rPr lang="en-US" altLang="ko-KR" sz="18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1800" b="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8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endParaRPr lang="en-US" altLang="ko-KR" sz="14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algn="l"/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여기서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𝐼</m:t>
                    </m:r>
                    <m:r>
                      <a:rPr lang="en-US" altLang="ko-KR" sz="1800" b="0" i="1">
                        <a:latin typeface="Cambria Math"/>
                      </a:rPr>
                      <m:t>(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r>
                      <a:rPr lang="ko-KR" altLang="en-US" sz="1800" b="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 b="0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ko-KR" altLang="en-US" sz="1800" b="0" i="1">
                                <a:latin typeface="Cambria Math"/>
                              </a:rPr>
                              <m:t>𝛼</m:t>
                            </m:r>
                            <m:r>
                              <a:rPr lang="en-US" altLang="ko-KR" sz="1800" b="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>
                            <a:latin typeface="Cambria Math"/>
                          </a:rPr>
                          <m:t>𝑒𝑥𝑝</m:t>
                        </m:r>
                        <m:f>
                          <m:fPr>
                            <m:type m:val="lin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800" b="0" i="1">
                                <a:latin typeface="Cambria Math"/>
                              </a:rPr>
                              <m:t>(−</m:t>
                            </m:r>
                            <m:r>
                              <a:rPr lang="en-US" altLang="ko-KR" sz="1800" b="0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>
                              <a:rPr lang="ko-KR" altLang="en-US" sz="1800" b="0" i="1">
                                <a:latin typeface="Cambria Math"/>
                              </a:rPr>
                              <m:t>𝛽</m:t>
                            </m:r>
                          </m:den>
                        </m:f>
                        <m:r>
                          <a:rPr lang="en-US" altLang="ko-KR" sz="1800" b="0" i="1">
                            <a:latin typeface="Cambria Math"/>
                          </a:rPr>
                          <m:t>)</m:t>
                        </m:r>
                        <m:r>
                          <a:rPr lang="en-US" altLang="ko-KR" sz="1800" b="0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algn="l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  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이고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800" b="0" i="1"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800" b="0" i="1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800" b="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ko-KR" sz="1800" b="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  <m:e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altLang="ko-KR" sz="1800" b="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ko-KR" altLang="en-US" sz="1800" b="0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486567"/>
              </a:xfrm>
              <a:prstGeom prst="rect">
                <a:avLst/>
              </a:prstGeom>
              <a:blipFill rotWithShape="1">
                <a:blip r:embed="rId2"/>
                <a:stretch>
                  <a:fillRect l="-877" b="-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092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95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39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0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2.2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Gamma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distribution</a:t>
                </a: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lvl="0"/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Figure </a:t>
                </a: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3.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감마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분포에서의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규모에 대한 분산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b="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800" b="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8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0"/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rgbClr val="000000"/>
                        </a:solidFill>
                        <a:latin typeface="Cambria Math"/>
                        <a:ea typeface="휴먼명조" pitchFamily="2" charset="-127"/>
                        <a:cs typeface="굴림" pitchFamily="50" charset="-127"/>
                      </a:rPr>
                      <m:t>𝛼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=0.05,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latin typeface="Cambria Math"/>
                        <a:cs typeface="굴림" pitchFamily="50" charset="-127"/>
                      </a:rPr>
                      <m:t>𝛽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=30,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=5,000,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=430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)</a:t>
                </a:r>
                <a:endParaRPr lang="ko-KR" altLang="en-US" sz="1800" b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396990"/>
              </a:xfrm>
              <a:prstGeom prst="rect">
                <a:avLst/>
              </a:prstGeom>
              <a:blipFill rotWithShape="1">
                <a:blip r:embed="rId2"/>
                <a:stretch>
                  <a:fillRect l="-877" b="-7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_x152543304" descr="EMB000012f856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4" y="2276872"/>
            <a:ext cx="69127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6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96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539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342900" indent="-342900" algn="l" eaLnBrk="1" hangingPunct="1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A cut-off point determination</a:t>
            </a:r>
          </a:p>
          <a:p>
            <a:pPr marL="0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en-US" altLang="ko-KR" sz="1800" b="0" dirty="0">
                <a:latin typeface="맑은 고딕" pitchFamily="50" charset="-127"/>
                <a:ea typeface="맑은 고딕" pitchFamily="50" charset="-127"/>
              </a:rPr>
              <a:t>Gamma </a:t>
            </a:r>
            <a:r>
              <a:rPr lang="en-US" altLang="ko-KR" sz="1800" b="0" dirty="0" smtClean="0">
                <a:latin typeface="맑은 고딕" pitchFamily="50" charset="-127"/>
                <a:ea typeface="맑은 고딕" pitchFamily="50" charset="-127"/>
              </a:rPr>
              <a:t>distribution</a:t>
            </a: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>
              <a:latin typeface="맑은 고딕" pitchFamily="50" charset="-127"/>
              <a:ea typeface="맑은 고딕" pitchFamily="50" charset="-127"/>
            </a:endParaRPr>
          </a:p>
          <a:p>
            <a:pPr marL="455613" lvl="1" indent="0" algn="l" eaLnBrk="1" hangingPunct="1">
              <a:lnSpc>
                <a:spcPct val="150000"/>
              </a:lnSpc>
            </a:pPr>
            <a:endParaRPr lang="en-US" altLang="ko-KR" sz="1400" b="0" dirty="0" smtClean="0"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Figure 4.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감마 분포에서의 </a:t>
            </a:r>
            <a:r>
              <a:rPr lang="ko-KR" altLang="en-US" sz="1800" b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전수층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규모 𝑡 에 따른 </a:t>
            </a:r>
          </a:p>
          <a:p>
            <a:pPr lvl="0"/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표본 규모 𝑛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𝛼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=0.1, 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𝛽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=30,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𝑒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=0.03 </a:t>
            </a:r>
          </a:p>
        </p:txBody>
      </p:sp>
      <p:pic>
        <p:nvPicPr>
          <p:cNvPr id="7" name="_x152543384" descr="EMB000012f856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662473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16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97</a:t>
            </a:fld>
            <a:endParaRPr lang="en-US" altLang="ko-KR" sz="120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 Box 4"/>
              <p:cNvSpPr txBox="1">
                <a:spLocks noChangeArrowheads="1"/>
              </p:cNvSpPr>
              <p:nvPr/>
            </p:nvSpPr>
            <p:spPr bwMode="auto">
              <a:xfrm>
                <a:off x="857249" y="1052736"/>
                <a:ext cx="7643813" cy="585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912813" indent="-4572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A cut-off point determination</a:t>
                </a:r>
              </a:p>
              <a:p>
                <a:pPr marL="342900" indent="-342900" algn="l" eaLnBrk="1" hangingPunct="1">
                  <a:lnSpc>
                    <a:spcPct val="150000"/>
                  </a:lnSpc>
                  <a:buFont typeface="+mj-lt"/>
                  <a:buAutoNum type="arabicPeriod" startAt="2"/>
                </a:pPr>
                <a:endParaRPr lang="en-US" altLang="ko-KR" sz="14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2.3 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Simulation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studies</a:t>
                </a:r>
                <a:endParaRPr lang="en-US" altLang="ko-KR" sz="1400" b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lvl="1" algn="l" eaLnBrk="1" hangingPunct="1">
                  <a:lnSpc>
                    <a:spcPct val="150000"/>
                  </a:lnSpc>
                  <a:buFont typeface="Calibri" pitchFamily="34" charset="0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OP</m:t>
                        </m:r>
                      </m:sub>
                    </m:sSub>
                    <m:r>
                      <a:rPr lang="en-US" altLang="ko-KR" sz="1800" b="0" i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OP</m:t>
                        </m:r>
                      </m:sub>
                    </m:sSub>
                    <m:r>
                      <a:rPr lang="en-US" altLang="ko-KR" sz="1800" b="0" i="0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: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이론적으로 알려진 </a:t>
                </a:r>
                <a:r>
                  <a:rPr lang="ko-KR" altLang="en-US" sz="1800" b="0" dirty="0" err="1">
                    <a:latin typeface="맑은 고딕" pitchFamily="50" charset="-127"/>
                    <a:ea typeface="맑은 고딕" pitchFamily="50" charset="-127"/>
                  </a:rPr>
                  <a:t>모수를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 이용하여 구한 총 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표본과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800" b="0" dirty="0" smtClean="0">
                    <a:latin typeface="맑은 고딕" pitchFamily="50" charset="-127"/>
                    <a:ea typeface="맑은 고딕" pitchFamily="50" charset="-127"/>
                  </a:rPr>
                  <a:t>                  </a:t>
                </a:r>
                <a:r>
                  <a:rPr lang="ko-KR" altLang="en-US" sz="1800" b="0" dirty="0" err="1" smtClean="0">
                    <a:latin typeface="맑은 고딕" pitchFamily="50" charset="-127"/>
                    <a:ea typeface="맑은 고딕" pitchFamily="50" charset="-127"/>
                  </a:rPr>
                  <a:t>전수층</a:t>
                </a:r>
                <a:r>
                  <a:rPr lang="ko-KR" altLang="en-US" sz="1800" b="0" dirty="0" smtClean="0">
                    <a:latin typeface="맑은 고딕" pitchFamily="50" charset="-127"/>
                    <a:ea typeface="맑은 고딕" pitchFamily="50" charset="-127"/>
                  </a:rPr>
                  <a:t> 규모</a:t>
                </a:r>
                <a:endParaRPr lang="en-US" altLang="ko-KR" sz="1800" b="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NOP</m:t>
                        </m:r>
                      </m:sub>
                    </m:sSub>
                    <m:r>
                      <a:rPr lang="en-US" altLang="ko-KR" sz="1800" b="0" i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NOP</m:t>
                        </m:r>
                      </m:sub>
                    </m:sSub>
                  </m:oMath>
                </a14:m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: </a:t>
                </a:r>
                <a:r>
                  <a:rPr lang="en-US" altLang="ko-KR" sz="1800" b="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Hidiroglou</a:t>
                </a: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방법을 이용하여 구한 총 표본과 </a:t>
                </a:r>
                <a:endParaRPr lang="en-US" altLang="ko-KR" sz="1800" b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                   </a:t>
                </a:r>
                <a:r>
                  <a:rPr lang="ko-KR" altLang="en-US" sz="1800" b="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전수층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규모</a:t>
                </a: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(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수치해석 방법</a:t>
                </a:r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)</a:t>
                </a:r>
                <a:endParaRPr lang="en-US" altLang="ko-KR" sz="18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798513" lvl="1" indent="-342900" algn="l" eaLnBrk="1" hangingPunct="1">
                  <a:lnSpc>
                    <a:spcPct val="150000"/>
                  </a:lnSpc>
                  <a:buFont typeface="+mj-lt"/>
                  <a:buAutoNum type="arabicParenR" startAt="3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OPE</m:t>
                        </m:r>
                      </m:sub>
                    </m:sSub>
                    <m:r>
                      <a:rPr lang="en-US" altLang="ko-KR" sz="1800" b="0" i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dirty="0">
                            <a:latin typeface="Cambria Math"/>
                          </a:rPr>
                          <m:t>OPE</m:t>
                        </m:r>
                      </m:sub>
                    </m:sSub>
                  </m:oMath>
                </a14:m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: 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주어진 분포가정 하에서 추정된 </a:t>
                </a:r>
                <a:r>
                  <a:rPr lang="ko-KR" altLang="en-US" sz="1800" b="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모수를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ko-KR" altLang="en-US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이용하여</a:t>
                </a:r>
                <a:endParaRPr lang="en-US" altLang="ko-KR" sz="1800" b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455613" lvl="1" indent="0" algn="l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                  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구한 총 표본과 </a:t>
                </a:r>
                <a:r>
                  <a:rPr lang="ko-KR" altLang="en-US" sz="1800" b="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전수층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ko-KR" altLang="en-US" sz="1800" b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규모</a:t>
                </a:r>
                <a:endParaRPr lang="en-US" altLang="ko-KR" sz="1400" b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:r>
                  <a:rPr lang="en-US" altLang="ko-KR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Log-normal </a:t>
                </a: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분포 </a:t>
                </a:r>
                <a:r>
                  <a:rPr lang="ko-KR" altLang="en-US" sz="1800" b="0" dirty="0" err="1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추정량</a:t>
                </a:r>
                <a:endParaRPr lang="en-US" altLang="ko-KR" sz="1800" b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ko-KR" altLang="en-US" sz="1800" b="0" i="0">
                            <a:latin typeface="Cambria Math"/>
                          </a:rPr>
                          <m:t>μ</m:t>
                        </m:r>
                      </m:e>
                    </m:acc>
                    <m:r>
                      <a:rPr lang="en-US" altLang="ko-KR" sz="1800" b="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i</m:t>
                        </m:r>
                        <m:r>
                          <m:rPr>
                            <m:brk m:alnAt="23"/>
                          </m:rPr>
                          <a:rPr lang="en-US" altLang="ko-KR" sz="1800" b="0" i="0">
                            <a:latin typeface="Cambria Math"/>
                          </a:rPr>
                          <m:t>=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log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1800" b="0" i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altLang="ko-KR" sz="1800" b="0" i="0">
                        <a:latin typeface="Cambria Math"/>
                      </a:rPr>
                      <m:t>,  </m:t>
                    </m:r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ko-KR" altLang="en-US" sz="1800" b="0" i="0">
                                <a:latin typeface="Cambria Math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ko-KR" sz="1800" b="0" i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altLang="ko-KR" sz="1800" b="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i</m:t>
                        </m:r>
                        <m:r>
                          <m:rPr>
                            <m:brk m:alnAt="23"/>
                          </m:rPr>
                          <a:rPr lang="en-US" altLang="ko-KR" sz="1800" b="0" i="0">
                            <a:latin typeface="Cambria Math"/>
                          </a:rPr>
                          <m:t>=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sz="1800" b="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800" b="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800" b="0" i="0">
                                                <a:latin typeface="Cambria Math"/>
                                              </a:rPr>
                                              <m:t>x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800" b="0" i="0">
                                                <a:latin typeface="Cambria Math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0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b="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ko-KR" altLang="en-US" sz="1800" b="0" i="0">
                                        <a:latin typeface="Cambria Math"/>
                                      </a:rPr>
                                      <m:t>μ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sz="1800" b="0" i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  <a:p>
                <a:pPr marL="455613" lvl="1" indent="0" eaLnBrk="1" hangingPunct="1">
                  <a:lnSpc>
                    <a:spcPct val="150000"/>
                  </a:lnSpc>
                </a:pPr>
                <a:r>
                  <a:rPr lang="ko-KR" altLang="en-US" sz="1800" b="0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감마 분포 </a:t>
                </a:r>
                <a:r>
                  <a:rPr lang="ko-KR" altLang="en-US" sz="1800" b="0" dirty="0" err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추정량</a:t>
                </a:r>
                <a:endParaRPr lang="ko-KR" altLang="en-US" sz="18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  <a:p>
                <a:pPr marL="455613" lvl="1" indent="0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ko-KR" altLang="en-US" sz="1800" b="0" i="0">
                            <a:latin typeface="Cambria Math"/>
                          </a:rPr>
                          <m:t>α</m:t>
                        </m:r>
                      </m:e>
                    </m:acc>
                    <m:r>
                      <a:rPr lang="en-US" altLang="ko-KR" sz="1800" b="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0">
                            <a:latin typeface="Cambria Math"/>
                          </a:rPr>
                          <m:t>3−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s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>
                                        <a:latin typeface="Cambria Math"/>
                                      </a:rPr>
                                      <m:t>s</m:t>
                                    </m:r>
                                    <m:r>
                                      <a:rPr lang="en-US" altLang="ko-KR" sz="1800" b="0" i="0">
                                        <a:latin typeface="Cambria Math"/>
                                      </a:rPr>
                                      <m:t>−3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800" b="0" i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800" b="0" i="0">
                                <a:latin typeface="Cambria Math"/>
                              </a:rPr>
                              <m:t>+24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s</m:t>
                            </m:r>
                          </m:e>
                        </m:rad>
                        <m:r>
                          <a:rPr lang="en-US" altLang="ko-KR" sz="1800" b="0" i="0"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US" altLang="ko-KR" sz="1800" b="0" i="0">
                            <a:latin typeface="Cambria Math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s</m:t>
                        </m:r>
                      </m:den>
                    </m:f>
                    <m:r>
                      <a:rPr lang="en-US" altLang="ko-KR" sz="1800" b="0" i="0">
                        <a:latin typeface="Cambria Math"/>
                      </a:rPr>
                      <m:t>,  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ko-KR" altLang="en-US" sz="1800" b="0" i="0">
                            <a:latin typeface="Cambria Math"/>
                          </a:rPr>
                          <m:t>β</m:t>
                        </m:r>
                      </m:e>
                    </m:acc>
                    <m:r>
                      <a:rPr lang="en-US" altLang="ko-KR" sz="1800" b="0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X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ko-KR" altLang="en-US" sz="1800" b="0" i="0">
                                <a:latin typeface="Cambria Math"/>
                              </a:rPr>
                              <m:t>α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0" dirty="0">
                    <a:latin typeface="맑은 고딕" pitchFamily="50" charset="-127"/>
                    <a:ea typeface="맑은 고딕" pitchFamily="50" charset="-127"/>
                  </a:rPr>
                  <a:t>이고</a:t>
                </a:r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>
                        <a:latin typeface="Cambria Math"/>
                      </a:rPr>
                      <m:t>s</m:t>
                    </m:r>
                    <m:r>
                      <a:rPr lang="en-US" altLang="ko-KR" sz="1800" b="0" i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800" b="0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>
                                    <a:latin typeface="Cambria Math"/>
                                  </a:rPr>
                                  <m:t>X</m:t>
                                </m:r>
                              </m:e>
                            </m:bar>
                            <m:r>
                              <a:rPr lang="en-US" altLang="ko-KR" sz="1800" b="0" i="0">
                                <a:latin typeface="Cambria Math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800" b="0" i="0">
                            <a:latin typeface="Cambria Math"/>
                          </a:rPr>
                          <m:t> −</m:t>
                        </m:r>
                      </m:e>
                    </m:func>
                    <m:f>
                      <m:fPr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b="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i</m:t>
                        </m:r>
                        <m:r>
                          <m:rPr>
                            <m:brk m:alnAt="23"/>
                          </m:rPr>
                          <a:rPr lang="en-US" altLang="ko-KR" sz="1800" b="0" i="0">
                            <a:latin typeface="Cambria Math"/>
                          </a:rPr>
                          <m:t>=</m:t>
                        </m:r>
                        <m:r>
                          <a:rPr lang="en-US" altLang="ko-KR" sz="1800" b="0" i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800" b="0" i="0">
                            <a:latin typeface="Cambria Math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b="0" i="0">
                                <a:latin typeface="Cambria Math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b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endParaRPr lang="ko-KR" altLang="en-US" sz="1800" b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굴림" pitchFamily="50" charset="-127"/>
                </a:endParaRPr>
              </a:p>
            </p:txBody>
          </p:sp>
        </mc:Choice>
        <mc:Fallback xmlns="">
          <p:sp>
            <p:nvSpPr>
              <p:cNvPr id="512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7249" y="1052736"/>
                <a:ext cx="7643813" cy="5854808"/>
              </a:xfrm>
              <a:prstGeom prst="rect">
                <a:avLst/>
              </a:prstGeom>
              <a:blipFill rotWithShape="1">
                <a:blip r:embed="rId2"/>
                <a:stretch>
                  <a:fillRect l="-8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394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98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2.1. Log-normal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분포에서 모의실험 </a:t>
            </a:r>
            <a:r>
              <a:rPr lang="ko-KR" altLang="en-US" sz="18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</a:t>
            </a:r>
            <a:endParaRPr lang="ko-KR" altLang="en-US" sz="18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172450"/>
                  </p:ext>
                </p:extLst>
              </p:nvPr>
            </p:nvGraphicFramePr>
            <p:xfrm>
              <a:off x="1080000" y="1800000"/>
              <a:ext cx="6912760" cy="4912128"/>
            </p:xfrm>
            <a:graphic>
              <a:graphicData uri="http://schemas.openxmlformats.org/drawingml/2006/table">
                <a:tbl>
                  <a:tblPr/>
                  <a:tblGrid>
                    <a:gridCol w="551550"/>
                    <a:gridCol w="551550"/>
                    <a:gridCol w="551550"/>
                    <a:gridCol w="55155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</a:tblGrid>
                  <a:tr h="280569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200" i="1" smtClean="0">
                                    <a:latin typeface="Cambria Math"/>
                                    <a:ea typeface="굴림" pitchFamily="50" charset="-127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69327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230.5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17.55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11.48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230.2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18.02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11.99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363.5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14.92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16.99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363.1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20.16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414.6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14.89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346.2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25.02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238.7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15.17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345.9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30.12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238.3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21.11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251.3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24.16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177.1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17.09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32.68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183.2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25.57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131.9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34.42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24.81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151.0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43.65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6.80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4.74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20.54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15.83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8.96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2.10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3.17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221.5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10.82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9.07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221.0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11.52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11.31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300.9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167.7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6.44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302.0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10.82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8.40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14.38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169.8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12.62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212.8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27.41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16.50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217.6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30.84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143.8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20.52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32.93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115.4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33.52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24.91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6932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2.60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16.63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12.69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172450"/>
                  </p:ext>
                </p:extLst>
              </p:nvPr>
            </p:nvGraphicFramePr>
            <p:xfrm>
              <a:off x="1080000" y="1800000"/>
              <a:ext cx="6912760" cy="4912128"/>
            </p:xfrm>
            <a:graphic>
              <a:graphicData uri="http://schemas.openxmlformats.org/drawingml/2006/table">
                <a:tbl>
                  <a:tblPr/>
                  <a:tblGrid>
                    <a:gridCol w="551550"/>
                    <a:gridCol w="551550"/>
                    <a:gridCol w="551550"/>
                    <a:gridCol w="55155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  <a:gridCol w="588320"/>
                  </a:tblGrid>
                  <a:tr h="307008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r="-1161111" b="-70495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8901" r="-1048352" b="-70495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1111" r="-960000" b="-70495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97802" r="-849451" b="-70495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87565" r="-300518" b="-152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87565" r="-200518" b="-152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87565" r="-100518" b="-152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87565" r="-518" b="-152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07008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230.5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17.55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11.48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230.2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18.02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11.99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363.5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14.92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16.99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363.1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15.33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20.16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414.6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3.83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9.36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14.89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346.2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25.02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238.7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15.17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345.9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30.12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238.3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21.11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251.3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24.16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177.1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17.09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257.5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32.68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183.2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25.57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131.9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34.42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24.81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151.0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43.65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6.80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4.74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38.6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20.54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15.83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rowSpan="7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0.05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119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8.96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2.10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3.17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221.5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10.82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9.07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221.0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11.52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11.31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300.9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0.89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167.7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6.44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302.0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168.2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10.82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1.5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172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264.4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8.40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168.6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4.35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265.7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14.38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169.8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12.62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211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212.8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27.41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140.6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16.50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217.6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30.84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143.8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20.52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98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99.6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32.93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22.32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115.4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33.52 </a:t>
                          </a:r>
                          <a:endParaRPr lang="en-US" sz="1600" kern="0" spc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80.3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24.91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5.0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chemeClr val="tx1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6.8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3.96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2.60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31.9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16.63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23.5 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12.69 </a:t>
                          </a:r>
                          <a:endParaRPr lang="en-US" sz="16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9958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6"/>
          <p:cNvSpPr>
            <a:spLocks noChangeArrowheads="1"/>
          </p:cNvSpPr>
          <p:nvPr/>
        </p:nvSpPr>
        <p:spPr bwMode="auto">
          <a:xfrm>
            <a:off x="55563" y="0"/>
            <a:ext cx="242887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altLang="ko-KR" sz="24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96155222-F17B-4DF2-929D-0BFD00AB8388}" type="slidenum">
              <a:rPr lang="en-US" altLang="ko-KR" sz="1200">
                <a:solidFill>
                  <a:schemeClr val="tx2">
                    <a:shade val="90000"/>
                  </a:schemeClr>
                </a:solidFill>
              </a:rPr>
              <a:pPr algn="r">
                <a:defRPr/>
              </a:pPr>
              <a:t>99</a:t>
            </a:fld>
            <a:endParaRPr lang="en-US" altLang="ko-KR" sz="1200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124" name="Rectangle 16"/>
          <p:cNvSpPr>
            <a:spLocks noChangeArrowheads="1"/>
          </p:cNvSpPr>
          <p:nvPr/>
        </p:nvSpPr>
        <p:spPr bwMode="auto">
          <a:xfrm>
            <a:off x="146050" y="0"/>
            <a:ext cx="3489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 eaLnBrk="0" hangingPunct="0"/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전수층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최적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절사점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추정법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-S.LEE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857249" y="1052736"/>
            <a:ext cx="7643813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912813" indent="-4572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2.2. Log-normal 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분포에서 모집단 수 𝑁에 따른 비교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𝑒</a:t>
            </a:r>
            <a:r>
              <a:rPr lang="en-US" altLang="ko-KR" sz="18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=0.03)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576442"/>
                  </p:ext>
                </p:extLst>
              </p:nvPr>
            </p:nvGraphicFramePr>
            <p:xfrm>
              <a:off x="1080000" y="1800000"/>
              <a:ext cx="6912000" cy="3684096"/>
            </p:xfrm>
            <a:graphic>
              <a:graphicData uri="http://schemas.openxmlformats.org/drawingml/2006/table">
                <a:tbl>
                  <a:tblPr/>
                  <a:tblGrid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</a:tblGrid>
                  <a:tr h="306000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200" i="1" smtClean="0">
                                    <a:latin typeface="Cambria Math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smtClean="0">
                                    <a:latin typeface="Cambria Math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dirty="0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altLang="ko-KR" sz="1200" i="1" dirty="0">
                                        <a:latin typeface="Cambria Math"/>
                                      </a:rPr>
                                      <m:t>𝑂𝑃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06000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1782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841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1800.9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856.7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1802.7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18.63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854.4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22.93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1206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4.59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629.5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15.51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1203.2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624.7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22.92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414.6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9.36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14.89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245.9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3.55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165.7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2.98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2.39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66.2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4.96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691.4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35.25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467.0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24.06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725.3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103.36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494.2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77.30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428.3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19.74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294.2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13.98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460.1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53.59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128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131.9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34.42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24.81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151.0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43.65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10.55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51.2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21.94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64.0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17.48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60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13.82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10.44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35.8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576442"/>
                  </p:ext>
                </p:extLst>
              </p:nvPr>
            </p:nvGraphicFramePr>
            <p:xfrm>
              <a:off x="1080000" y="1800000"/>
              <a:ext cx="6912000" cy="3684096"/>
            </p:xfrm>
            <a:graphic>
              <a:graphicData uri="http://schemas.openxmlformats.org/drawingml/2006/table">
                <a:tbl>
                  <a:tblPr/>
                  <a:tblGrid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  <a:gridCol w="576000"/>
                  </a:tblGrid>
                  <a:tr h="307008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r="-1094737" b="-50594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064" r="-1006383" b="-50594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98947" r="-895789" b="-50594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2128" r="-805319" b="-50594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0000" r="-300529" b="-112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0000" r="-200529" b="-112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00000" r="-100529" b="-112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500000" r="-529" b="-112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mean</a:t>
                          </a: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std</a:t>
                          </a:r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64770" marR="64770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07008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1782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841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1800.9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8.21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856.7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1802.7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18.63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854.4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22.93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1206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632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4.59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629.5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15.51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1203.2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624.7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22.92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414.6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9.45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415.3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9.36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255.9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14.89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245.9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3.80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164.7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3.55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165.7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8.84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66.3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2.98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2.39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66.2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4.35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48.1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4.96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rowSpan="5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680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691.4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35.25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467.0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24.06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725.3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103.36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494.2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77.30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417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283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428.3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19.74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294.2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13.98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460.1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74.22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318.1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53.59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1,000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128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131.9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34.42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93.3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24.81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151.0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43.65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107.7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31.60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76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54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72.1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10.55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51.2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7.73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87.7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21.94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64.0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17.48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700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100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22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15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29.9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13.82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21.7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10.44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35.8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13.22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27.2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10.79 </a:t>
                          </a:r>
                        </a:p>
                      </a:txBody>
                      <a:tcPr marL="52815" marR="52815" marT="7200" marB="720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827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 bwMode="auto">
        <a:pattFill prst="narHorz">
          <a:fgClr>
            <a:srgbClr val="FFFFFF">
              <a:alpha val="50000"/>
            </a:srgbClr>
          </a:fgClr>
          <a:bgClr>
            <a:srgbClr val="993300">
              <a:alpha val="50000"/>
            </a:srgbClr>
          </a:bgClr>
        </a:patt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흐름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13944</TotalTime>
  <Words>17718</Words>
  <Application>Microsoft Office PowerPoint</Application>
  <PresentationFormat>화면 슬라이드 쇼(4:3)</PresentationFormat>
  <Paragraphs>6567</Paragraphs>
  <Slides>168</Slides>
  <Notes>5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168</vt:i4>
      </vt:variant>
    </vt:vector>
  </HeadingPairs>
  <TitlesOfParts>
    <vt:vector size="171" baseType="lpstr">
      <vt:lpstr>흐름</vt:lpstr>
      <vt:lpstr>수식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홈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이영재</dc:creator>
  <cp:lastModifiedBy>ADMIN</cp:lastModifiedBy>
  <cp:revision>737</cp:revision>
  <dcterms:created xsi:type="dcterms:W3CDTF">2006-07-02T06:42:11Z</dcterms:created>
  <dcterms:modified xsi:type="dcterms:W3CDTF">2015-11-30T01:13:21Z</dcterms:modified>
</cp:coreProperties>
</file>